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sldIdLst>
    <p:sldId id="272" r:id="rId2"/>
    <p:sldId id="606" r:id="rId3"/>
    <p:sldId id="582" r:id="rId4"/>
    <p:sldId id="503" r:id="rId5"/>
    <p:sldId id="410" r:id="rId6"/>
    <p:sldId id="607" r:id="rId7"/>
    <p:sldId id="412" r:id="rId8"/>
    <p:sldId id="591" r:id="rId9"/>
    <p:sldId id="592" r:id="rId10"/>
    <p:sldId id="593" r:id="rId11"/>
    <p:sldId id="594" r:id="rId12"/>
    <p:sldId id="595" r:id="rId13"/>
    <p:sldId id="597" r:id="rId14"/>
    <p:sldId id="500" r:id="rId15"/>
    <p:sldId id="432" r:id="rId16"/>
    <p:sldId id="433" r:id="rId17"/>
    <p:sldId id="603" r:id="rId18"/>
    <p:sldId id="605" r:id="rId19"/>
    <p:sldId id="604" r:id="rId20"/>
    <p:sldId id="504" r:id="rId21"/>
    <p:sldId id="506" r:id="rId22"/>
    <p:sldId id="507" r:id="rId23"/>
    <p:sldId id="490" r:id="rId24"/>
    <p:sldId id="505" r:id="rId25"/>
    <p:sldId id="434" r:id="rId26"/>
    <p:sldId id="589" r:id="rId27"/>
    <p:sldId id="590" r:id="rId28"/>
    <p:sldId id="457" r:id="rId29"/>
    <p:sldId id="458" r:id="rId30"/>
    <p:sldId id="608" r:id="rId31"/>
    <p:sldId id="511" r:id="rId32"/>
    <p:sldId id="598" r:id="rId33"/>
    <p:sldId id="510" r:id="rId34"/>
    <p:sldId id="512" r:id="rId35"/>
    <p:sldId id="435" r:id="rId36"/>
    <p:sldId id="419" r:id="rId37"/>
    <p:sldId id="451" r:id="rId38"/>
    <p:sldId id="452" r:id="rId39"/>
    <p:sldId id="453" r:id="rId40"/>
    <p:sldId id="454" r:id="rId41"/>
    <p:sldId id="516" r:id="rId42"/>
    <p:sldId id="455" r:id="rId43"/>
    <p:sldId id="456" r:id="rId44"/>
    <p:sldId id="547" r:id="rId45"/>
    <p:sldId id="548" r:id="rId46"/>
    <p:sldId id="549" r:id="rId47"/>
    <p:sldId id="550" r:id="rId48"/>
    <p:sldId id="551" r:id="rId49"/>
    <p:sldId id="515" r:id="rId50"/>
    <p:sldId id="600" r:id="rId51"/>
  </p:sldIdLst>
  <p:sldSz cx="9144000" cy="6858000" type="screen4x3"/>
  <p:notesSz cx="6807200" cy="99393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a:srgbClr val="FF0000"/>
    <a:srgbClr val="FD9203"/>
    <a:srgbClr val="FFBC01"/>
    <a:srgbClr val="00FF00"/>
    <a:srgbClr val="FEF800"/>
    <a:srgbClr val="00FFFF"/>
    <a:srgbClr val="000000"/>
    <a:srgbClr val="E6E1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60" autoAdjust="0"/>
    <p:restoredTop sz="94660"/>
  </p:normalViewPr>
  <p:slideViewPr>
    <p:cSldViewPr>
      <p:cViewPr varScale="1">
        <p:scale>
          <a:sx n="138" d="100"/>
          <a:sy n="138" d="100"/>
        </p:scale>
        <p:origin x="1530"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9" name="그림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4736"/>
            <a:ext cx="9144000" cy="6952736"/>
          </a:xfrm>
          <a:prstGeom prst="rect">
            <a:avLst/>
          </a:prstGeom>
          <a:noFill/>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4129267"/>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dirty="0"/>
          </a:p>
        </p:txBody>
      </p:sp>
      <p:grpSp>
        <p:nvGrpSpPr>
          <p:cNvPr id="10" name="Group 27"/>
          <p:cNvGrpSpPr/>
          <p:nvPr/>
        </p:nvGrpSpPr>
        <p:grpSpPr>
          <a:xfrm>
            <a:off x="3200149" y="3764835"/>
            <a:ext cx="2743703" cy="92673"/>
            <a:chOff x="2713456" y="2518210"/>
            <a:chExt cx="3658270" cy="914400"/>
          </a:xfrm>
        </p:grpSpPr>
        <p:sp>
          <p:nvSpPr>
            <p:cNvPr id="11" name="Rectangle 28"/>
            <p:cNvSpPr/>
            <p:nvPr/>
          </p:nvSpPr>
          <p:spPr>
            <a:xfrm>
              <a:off x="2713456" y="2518210"/>
              <a:ext cx="914400" cy="9144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Rectangle 29"/>
            <p:cNvSpPr/>
            <p:nvPr/>
          </p:nvSpPr>
          <p:spPr>
            <a:xfrm>
              <a:off x="3628079" y="2518210"/>
              <a:ext cx="914400" cy="914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Rectangle 30"/>
            <p:cNvSpPr/>
            <p:nvPr/>
          </p:nvSpPr>
          <p:spPr>
            <a:xfrm>
              <a:off x="4542702" y="2518210"/>
              <a:ext cx="914400" cy="9144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Rectangle 31"/>
            <p:cNvSpPr/>
            <p:nvPr/>
          </p:nvSpPr>
          <p:spPr>
            <a:xfrm>
              <a:off x="5457326" y="2518210"/>
              <a:ext cx="914400" cy="9144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 name="직사각형 3"/>
          <p:cNvSpPr/>
          <p:nvPr/>
        </p:nvSpPr>
        <p:spPr>
          <a:xfrm>
            <a:off x="-1" y="-94736"/>
            <a:ext cx="9144001" cy="6952736"/>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4946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0C33A7-BED3-446A-89F0-90A9CF1BD94A}" type="datetimeFigureOut">
              <a:rPr lang="ko-KR" altLang="en-US" smtClean="0">
                <a:solidFill>
                  <a:prstClr val="white"/>
                </a:solidFill>
              </a:rPr>
              <a:pPr/>
              <a:t>2023-05-23</a:t>
            </a:fld>
            <a:endParaRPr lang="ko-KR" altLang="en-US">
              <a:solidFill>
                <a:prstClr val="white"/>
              </a:solidFill>
            </a:endParaRPr>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a:solidFill>
                <a:prstClr val="white">
                  <a:tint val="75000"/>
                </a:prstClr>
              </a:solidFill>
            </a:endParaRPr>
          </a:p>
        </p:txBody>
      </p:sp>
    </p:spTree>
    <p:extLst>
      <p:ext uri="{BB962C8B-B14F-4D97-AF65-F5344CB8AC3E}">
        <p14:creationId xmlns:p14="http://schemas.microsoft.com/office/powerpoint/2010/main" val="2293871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F60C33A7-BED3-446A-89F0-90A9CF1BD94A}" type="datetimeFigureOut">
              <a:rPr lang="ko-KR" altLang="en-US" smtClean="0">
                <a:solidFill>
                  <a:prstClr val="white"/>
                </a:solidFill>
              </a:rPr>
              <a:pPr/>
              <a:t>2023-05-23</a:t>
            </a:fld>
            <a:endParaRPr lang="ko-KR" altLang="en-US">
              <a:solidFill>
                <a:prstClr val="white"/>
              </a:solidFill>
            </a:endParaRPr>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a:solidFill>
                <a:prstClr val="white">
                  <a:tint val="75000"/>
                </a:prstClr>
              </a:solidFill>
            </a:endParaRPr>
          </a:p>
        </p:txBody>
      </p:sp>
    </p:spTree>
    <p:extLst>
      <p:ext uri="{BB962C8B-B14F-4D97-AF65-F5344CB8AC3E}">
        <p14:creationId xmlns:p14="http://schemas.microsoft.com/office/powerpoint/2010/main" val="877016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F60C33A7-BED3-446A-89F0-90A9CF1BD94A}" type="datetimeFigureOut">
              <a:rPr lang="ko-KR" altLang="en-US" smtClean="0">
                <a:solidFill>
                  <a:prstClr val="white"/>
                </a:solidFill>
              </a:rPr>
              <a:pPr/>
              <a:t>2023-05-23</a:t>
            </a:fld>
            <a:endParaRPr lang="ko-KR" altLang="en-US">
              <a:solidFill>
                <a:prstClr val="white"/>
              </a:solidFill>
            </a:endParaRPr>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a:solidFill>
                <a:prstClr val="white">
                  <a:tint val="75000"/>
                </a:prstClr>
              </a:solidFill>
            </a:endParaRPr>
          </a:p>
        </p:txBody>
      </p:sp>
    </p:spTree>
    <p:extLst>
      <p:ext uri="{BB962C8B-B14F-4D97-AF65-F5344CB8AC3E}">
        <p14:creationId xmlns:p14="http://schemas.microsoft.com/office/powerpoint/2010/main" val="31085648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F60C33A7-BED3-446A-89F0-90A9CF1BD94A}" type="datetimeFigureOut">
              <a:rPr lang="ko-KR" altLang="en-US" smtClean="0">
                <a:solidFill>
                  <a:prstClr val="white"/>
                </a:solidFill>
              </a:rPr>
              <a:pPr/>
              <a:t>2023-05-23</a:t>
            </a:fld>
            <a:endParaRPr lang="ko-KR" altLang="en-US">
              <a:solidFill>
                <a:prstClr val="white"/>
              </a:solidFill>
            </a:endParaRPr>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a:solidFill>
                <a:prstClr val="white">
                  <a:tint val="75000"/>
                </a:prstClr>
              </a:solidFill>
            </a:endParaRPr>
          </a:p>
        </p:txBody>
      </p:sp>
    </p:spTree>
    <p:extLst>
      <p:ext uri="{BB962C8B-B14F-4D97-AF65-F5344CB8AC3E}">
        <p14:creationId xmlns:p14="http://schemas.microsoft.com/office/powerpoint/2010/main" val="1143009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F60C33A7-BED3-446A-89F0-90A9CF1BD94A}" type="datetimeFigureOut">
              <a:rPr lang="ko-KR" altLang="en-US" smtClean="0">
                <a:solidFill>
                  <a:prstClr val="white"/>
                </a:solidFill>
              </a:rPr>
              <a:pPr/>
              <a:t>2023-05-23</a:t>
            </a:fld>
            <a:endParaRPr lang="ko-KR" altLang="en-US">
              <a:solidFill>
                <a:prstClr val="white"/>
              </a:solidFill>
            </a:endParaRPr>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a:solidFill>
                <a:prstClr val="white">
                  <a:tint val="75000"/>
                </a:prstClr>
              </a:solidFill>
            </a:endParaRPr>
          </a:p>
        </p:txBody>
      </p:sp>
    </p:spTree>
    <p:extLst>
      <p:ext uri="{BB962C8B-B14F-4D97-AF65-F5344CB8AC3E}">
        <p14:creationId xmlns:p14="http://schemas.microsoft.com/office/powerpoint/2010/main" val="14480542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cxnSp>
        <p:nvCxnSpPr>
          <p:cNvPr id="7" name="직선 연결선 6"/>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1622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9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pPr/>
              <a:t>‹#›</a:t>
            </a:fld>
            <a:endParaRPr lang="ko-KR" altLang="en-US" dirty="0"/>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cxnSp>
        <p:nvCxnSpPr>
          <p:cNvPr id="7" name="직선 연결선 6"/>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093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0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cxnSp>
        <p:nvCxnSpPr>
          <p:cNvPr id="7" name="직선 연결선 6"/>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0746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356350"/>
            <a:ext cx="2133600" cy="365125"/>
          </a:xfrm>
          <a:prstGeom prst="rect">
            <a:avLst/>
          </a:prstGeom>
        </p:spPr>
        <p:txBody>
          <a:bodyPr/>
          <a:lstStyle/>
          <a:p>
            <a:fld id="{F60C33A7-BED3-446A-89F0-90A9CF1BD94A}" type="datetimeFigureOut">
              <a:rPr lang="ko-KR" altLang="en-US" smtClean="0">
                <a:solidFill>
                  <a:prstClr val="white"/>
                </a:solidFill>
              </a:rPr>
              <a:pPr/>
              <a:t>2023-05-23</a:t>
            </a:fld>
            <a:endParaRPr lang="ko-KR" altLang="en-US">
              <a:solidFill>
                <a:prstClr val="white"/>
              </a:solidFill>
            </a:endParaRPr>
          </a:p>
        </p:txBody>
      </p:sp>
      <p:sp>
        <p:nvSpPr>
          <p:cNvPr id="5" name="바닥글 개체 틀 4"/>
          <p:cNvSpPr>
            <a:spLocks noGrp="1"/>
          </p:cNvSpPr>
          <p:nvPr>
            <p:ph type="ftr" sz="quarter" idx="11"/>
          </p:nvPr>
        </p:nvSpPr>
        <p:spPr>
          <a:xfrm>
            <a:off x="323528" y="6381328"/>
            <a:ext cx="2895600" cy="365125"/>
          </a:xfrm>
          <a:prstGeom prst="rect">
            <a:avLst/>
          </a:prstGeom>
        </p:spPr>
        <p:txBody>
          <a:bodyPr/>
          <a:lstStyle/>
          <a:p>
            <a:endParaRPr lang="ko-KR" altLang="en-US" dirty="0"/>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a:solidFill>
                <a:prstClr val="white">
                  <a:tint val="75000"/>
                </a:prstClr>
              </a:solidFill>
            </a:endParaRPr>
          </a:p>
        </p:txBody>
      </p:sp>
      <p:sp>
        <p:nvSpPr>
          <p:cNvPr id="8" name="텍스트 개체 틀 7"/>
          <p:cNvSpPr>
            <a:spLocks noGrp="1"/>
          </p:cNvSpPr>
          <p:nvPr>
            <p:ph type="body" sz="quarter" idx="13" hasCustomPrompt="1"/>
          </p:nvPr>
        </p:nvSpPr>
        <p:spPr>
          <a:xfrm>
            <a:off x="2051050" y="1412875"/>
            <a:ext cx="3745086" cy="914400"/>
          </a:xfrm>
        </p:spPr>
        <p:txBody>
          <a:bodyPr/>
          <a:lstStyle>
            <a:lvl1pPr>
              <a:buNone/>
              <a:defRPr/>
            </a:lvl1pPr>
            <a:lvl2pPr>
              <a:buNone/>
              <a:defRPr/>
            </a:lvl2pPr>
            <a:lvl3pPr>
              <a:buNone/>
              <a:defRPr/>
            </a:lvl3pPr>
            <a:lvl4pPr>
              <a:buNone/>
              <a:defRPr/>
            </a:lvl4pPr>
            <a:lvl5pPr>
              <a:buNone/>
              <a:defRPr/>
            </a:lvl5pPr>
          </a:lstStyle>
          <a:p>
            <a:pPr lvl="0"/>
            <a:r>
              <a:rPr lang="ko-KR" altLang="en-US"/>
              <a:t>ㄴ이ㅏ러</a:t>
            </a:r>
            <a:endParaRPr lang="ko-KR" altLang="en-US" dirty="0"/>
          </a:p>
        </p:txBody>
      </p:sp>
    </p:spTree>
    <p:extLst>
      <p:ext uri="{BB962C8B-B14F-4D97-AF65-F5344CB8AC3E}">
        <p14:creationId xmlns:p14="http://schemas.microsoft.com/office/powerpoint/2010/main" val="959847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5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2. </a:t>
            </a:r>
            <a:r>
              <a:rPr lang="ko-KR" altLang="en-US" dirty="0"/>
              <a:t>물의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cxnSp>
        <p:nvCxnSpPr>
          <p:cNvPr id="7" name="직선 연결선 6"/>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58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제목 및 내용">
    <p:spTree>
      <p:nvGrpSpPr>
        <p:cNvPr id="1" name=""/>
        <p:cNvGrpSpPr/>
        <p:nvPr/>
      </p:nvGrpSpPr>
      <p:grpSpPr>
        <a:xfrm>
          <a:off x="0" y="0"/>
          <a:ext cx="0" cy="0"/>
          <a:chOff x="0" y="0"/>
          <a:chExt cx="0" cy="0"/>
        </a:xfrm>
      </p:grpSpPr>
      <p:sp>
        <p:nvSpPr>
          <p:cNvPr id="11" name="직사각형 10"/>
          <p:cNvSpPr/>
          <p:nvPr/>
        </p:nvSpPr>
        <p:spPr>
          <a:xfrm>
            <a:off x="0" y="-16477"/>
            <a:ext cx="9144000" cy="1062679"/>
          </a:xfrm>
          <a:prstGeom prst="rect">
            <a:avLst/>
          </a:prstGeom>
          <a:blipFill dpi="0" rotWithShape="1">
            <a:blip r:embed="rId2">
              <a:alphaModFix amt="24000"/>
            </a:blip>
            <a:srcRect/>
            <a:stretch>
              <a:fillRect t="-24032" b="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lt"/>
            </a:endParaRPr>
          </a:p>
        </p:txBody>
      </p:sp>
      <p:sp>
        <p:nvSpPr>
          <p:cNvPr id="12" name="직사각형 11"/>
          <p:cNvSpPr/>
          <p:nvPr/>
        </p:nvSpPr>
        <p:spPr>
          <a:xfrm rot="10800000">
            <a:off x="0" y="5767346"/>
            <a:ext cx="9144000" cy="1103011"/>
          </a:xfrm>
          <a:prstGeom prst="rect">
            <a:avLst/>
          </a:prstGeom>
          <a:blipFill dpi="0" rotWithShape="1">
            <a:blip r:embed="rId2">
              <a:alphaModFix amt="24000"/>
            </a:blip>
            <a:srcRect/>
            <a:stretch>
              <a:fillRect t="-194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Slide Number Placeholder 5"/>
          <p:cNvSpPr>
            <a:spLocks noGrp="1"/>
          </p:cNvSpPr>
          <p:nvPr>
            <p:ph type="sldNum" sz="quarter" idx="12"/>
          </p:nvPr>
        </p:nvSpPr>
        <p:spPr>
          <a:xfrm>
            <a:off x="8526162" y="6441894"/>
            <a:ext cx="534173" cy="365125"/>
          </a:xfrm>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
        <p:nvSpPr>
          <p:cNvPr id="23" name="Text Box 26">
            <a:extLst>
              <a:ext uri="{FF2B5EF4-FFF2-40B4-BE49-F238E27FC236}">
                <a16:creationId xmlns:a16="http://schemas.microsoft.com/office/drawing/2014/main" id="{A11872B5-B2D1-DD46-8633-3D5E701196AD}"/>
              </a:ext>
            </a:extLst>
          </p:cNvPr>
          <p:cNvSpPr txBox="1">
            <a:spLocks noChangeArrowheads="1"/>
          </p:cNvSpPr>
          <p:nvPr/>
        </p:nvSpPr>
        <p:spPr bwMode="auto">
          <a:xfrm>
            <a:off x="22895" y="6437544"/>
            <a:ext cx="9121105" cy="3738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5891" tIns="47946" rIns="95891" bIns="47946">
            <a:spAutoFit/>
          </a:bodyPr>
          <a:lstStyle>
            <a:lvl1pPr algn="l" defTabSz="957263">
              <a:defRPr sz="2400">
                <a:solidFill>
                  <a:schemeClr val="tx1"/>
                </a:solidFill>
                <a:latin typeface="Times New Roman" charset="0"/>
                <a:ea typeface="ＭＳ Ｐゴシック" charset="0"/>
              </a:defRPr>
            </a:lvl1pPr>
            <a:lvl2pPr marL="477838" algn="l" defTabSz="957263">
              <a:defRPr sz="2400">
                <a:solidFill>
                  <a:schemeClr val="tx1"/>
                </a:solidFill>
                <a:latin typeface="Times New Roman" charset="0"/>
                <a:ea typeface="ＭＳ Ｐゴシック" charset="0"/>
              </a:defRPr>
            </a:lvl2pPr>
            <a:lvl3pPr marL="957263" algn="l" defTabSz="957263">
              <a:defRPr sz="2400">
                <a:solidFill>
                  <a:schemeClr val="tx1"/>
                </a:solidFill>
                <a:latin typeface="Times New Roman" charset="0"/>
                <a:ea typeface="ＭＳ Ｐゴシック" charset="0"/>
              </a:defRPr>
            </a:lvl3pPr>
            <a:lvl4pPr marL="1438275" algn="l" defTabSz="957263">
              <a:defRPr sz="2400">
                <a:solidFill>
                  <a:schemeClr val="tx1"/>
                </a:solidFill>
                <a:latin typeface="Times New Roman" charset="0"/>
                <a:ea typeface="ＭＳ Ｐゴシック" charset="0"/>
              </a:defRPr>
            </a:lvl4pPr>
            <a:lvl5pPr marL="1917700" algn="l" defTabSz="957263">
              <a:defRPr sz="2400">
                <a:solidFill>
                  <a:schemeClr val="tx1"/>
                </a:solidFill>
                <a:latin typeface="Times New Roman" charset="0"/>
                <a:ea typeface="ＭＳ Ｐゴシック" charset="0"/>
              </a:defRPr>
            </a:lvl5pPr>
            <a:lvl6pPr marL="2374900" defTabSz="957263" fontAlgn="base">
              <a:spcBef>
                <a:spcPct val="0"/>
              </a:spcBef>
              <a:spcAft>
                <a:spcPct val="0"/>
              </a:spcAft>
              <a:defRPr sz="2400">
                <a:solidFill>
                  <a:schemeClr val="tx1"/>
                </a:solidFill>
                <a:latin typeface="Times New Roman" charset="0"/>
                <a:ea typeface="ＭＳ Ｐゴシック" charset="0"/>
              </a:defRPr>
            </a:lvl6pPr>
            <a:lvl7pPr marL="2832100" defTabSz="957263" fontAlgn="base">
              <a:spcBef>
                <a:spcPct val="0"/>
              </a:spcBef>
              <a:spcAft>
                <a:spcPct val="0"/>
              </a:spcAft>
              <a:defRPr sz="2400">
                <a:solidFill>
                  <a:schemeClr val="tx1"/>
                </a:solidFill>
                <a:latin typeface="Times New Roman" charset="0"/>
                <a:ea typeface="ＭＳ Ｐゴシック" charset="0"/>
              </a:defRPr>
            </a:lvl7pPr>
            <a:lvl8pPr marL="3289300" defTabSz="957263" fontAlgn="base">
              <a:spcBef>
                <a:spcPct val="0"/>
              </a:spcBef>
              <a:spcAft>
                <a:spcPct val="0"/>
              </a:spcAft>
              <a:defRPr sz="2400">
                <a:solidFill>
                  <a:schemeClr val="tx1"/>
                </a:solidFill>
                <a:latin typeface="Times New Roman" charset="0"/>
                <a:ea typeface="ＭＳ Ｐゴシック" charset="0"/>
              </a:defRPr>
            </a:lvl8pPr>
            <a:lvl9pPr marL="3746500" defTabSz="957263" fontAlgn="base">
              <a:spcBef>
                <a:spcPct val="0"/>
              </a:spcBef>
              <a:spcAft>
                <a:spcPct val="0"/>
              </a:spcAft>
              <a:defRPr sz="2400">
                <a:solidFill>
                  <a:schemeClr val="tx1"/>
                </a:solidFill>
                <a:latin typeface="Times New Roman" charset="0"/>
                <a:ea typeface="ＭＳ Ｐゴシック" charset="0"/>
              </a:defRPr>
            </a:lvl9pPr>
          </a:lstStyle>
          <a:p>
            <a:pPr algn="ctr"/>
            <a:r>
              <a:rPr lang="en-US" altLang="ja-JP" sz="1800" b="0" dirty="0">
                <a:solidFill>
                  <a:schemeClr val="tx2"/>
                </a:solidFill>
                <a:latin typeface="Palatino Linotype" panose="02040502050505030304" pitchFamily="18" charset="0"/>
                <a:ea typeface="Apple SD 산돌고딕 Neo 일반체"/>
                <a:cs typeface="Optima"/>
              </a:rPr>
              <a:t>Physics</a:t>
            </a:r>
            <a:r>
              <a:rPr lang="en-US" altLang="ja-JP" sz="1800" b="0" baseline="0" dirty="0">
                <a:solidFill>
                  <a:schemeClr val="tx2"/>
                </a:solidFill>
                <a:latin typeface="Palatino Linotype" panose="02040502050505030304" pitchFamily="18" charset="0"/>
                <a:ea typeface="Apple SD 산돌고딕 Neo 일반체"/>
                <a:cs typeface="Optima"/>
              </a:rPr>
              <a:t> of 36.5˚C </a:t>
            </a:r>
            <a:r>
              <a:rPr lang="en-US" altLang="ja-JP" sz="1800" b="0" dirty="0">
                <a:solidFill>
                  <a:schemeClr val="tx2"/>
                </a:solidFill>
                <a:latin typeface="Palatino Linotype" panose="02040502050505030304" pitchFamily="18" charset="0"/>
                <a:ea typeface="Apple SD 산돌고딕 Neo 일반체"/>
                <a:cs typeface="Optima"/>
              </a:rPr>
              <a:t>,</a:t>
            </a:r>
            <a:r>
              <a:rPr lang="en-US" altLang="ja-JP" sz="1800" b="0" baseline="0" dirty="0">
                <a:solidFill>
                  <a:schemeClr val="tx2"/>
                </a:solidFill>
                <a:latin typeface="Palatino Linotype" panose="02040502050505030304" pitchFamily="18" charset="0"/>
                <a:ea typeface="Apple SD 산돌고딕 Neo 일반체"/>
                <a:cs typeface="Optima"/>
              </a:rPr>
              <a:t> </a:t>
            </a:r>
            <a:r>
              <a:rPr lang="en-US" altLang="ko-KR" sz="1800" b="0" baseline="0" dirty="0">
                <a:solidFill>
                  <a:schemeClr val="tx2"/>
                </a:solidFill>
                <a:latin typeface="Palatino Linotype" panose="02040502050505030304" pitchFamily="18" charset="0"/>
                <a:ea typeface="Apple SD 산돌고딕 Neo 일반체"/>
                <a:cs typeface="Optima"/>
              </a:rPr>
              <a:t>Dong Ho Moon</a:t>
            </a:r>
            <a:endParaRPr lang="en-US" altLang="ja-JP" sz="1800" b="0" dirty="0">
              <a:solidFill>
                <a:schemeClr val="tx2"/>
              </a:solidFill>
              <a:latin typeface="Palatino Linotype" panose="02040502050505030304" pitchFamily="18" charset="0"/>
              <a:ea typeface="Apple SD 산돌고딕 Neo 일반체"/>
              <a:cs typeface="Optima"/>
            </a:endParaRPr>
          </a:p>
        </p:txBody>
      </p:sp>
      <p:pic>
        <p:nvPicPr>
          <p:cNvPr id="24" name="Picture 9" descr="전남대로고.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428415"/>
            <a:ext cx="428368" cy="429585"/>
          </a:xfrm>
          <a:prstGeom prst="rect">
            <a:avLst/>
          </a:prstGeom>
        </p:spPr>
      </p:pic>
      <p:cxnSp>
        <p:nvCxnSpPr>
          <p:cNvPr id="25" name="직선 연결선 24"/>
          <p:cNvCxnSpPr/>
          <p:nvPr/>
        </p:nvCxnSpPr>
        <p:spPr>
          <a:xfrm>
            <a:off x="-4284" y="637009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1763" y="830139"/>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238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46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2. </a:t>
            </a:r>
            <a:r>
              <a:rPr lang="ko-KR" altLang="en-US" dirty="0"/>
              <a:t>물의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cxnSp>
        <p:nvCxnSpPr>
          <p:cNvPr id="7" name="직선 연결선 6"/>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455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3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cxnSp>
        <p:nvCxnSpPr>
          <p:cNvPr id="7" name="직선 연결선 6"/>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103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3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8869097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4_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356350"/>
            <a:ext cx="2133600" cy="365125"/>
          </a:xfrm>
          <a:prstGeom prst="rect">
            <a:avLst/>
          </a:prstGeom>
        </p:spPr>
        <p:txBody>
          <a:bodyPr/>
          <a:lstStyle/>
          <a:p>
            <a:fld id="{F60C33A7-BED3-446A-89F0-90A9CF1BD94A}" type="datetimeFigureOut">
              <a:rPr lang="ko-KR" altLang="en-US" smtClean="0"/>
              <a:pPr/>
              <a:t>2023-05-23</a:t>
            </a:fld>
            <a:endParaRPr lang="ko-KR" altLang="en-US"/>
          </a:p>
        </p:txBody>
      </p:sp>
      <p:sp>
        <p:nvSpPr>
          <p:cNvPr id="5" name="바닥글 개체 틀 4"/>
          <p:cNvSpPr>
            <a:spLocks noGrp="1"/>
          </p:cNvSpPr>
          <p:nvPr>
            <p:ph type="ftr" sz="quarter" idx="11"/>
          </p:nvPr>
        </p:nvSpPr>
        <p:spPr>
          <a:xfrm>
            <a:off x="323528" y="6381328"/>
            <a:ext cx="2895600" cy="365125"/>
          </a:xfrm>
          <a:prstGeom prst="rect">
            <a:avLst/>
          </a:prstGeom>
        </p:spPr>
        <p:txBody>
          <a:bodyPr/>
          <a:lstStyle/>
          <a:p>
            <a:endParaRPr lang="ko-KR" altLang="en-US" dirty="0"/>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pPr/>
              <a:t>‹#›</a:t>
            </a:fld>
            <a:endParaRPr lang="ko-KR" altLang="en-US"/>
          </a:p>
        </p:txBody>
      </p:sp>
      <p:sp>
        <p:nvSpPr>
          <p:cNvPr id="8" name="텍스트 개체 틀 7"/>
          <p:cNvSpPr>
            <a:spLocks noGrp="1"/>
          </p:cNvSpPr>
          <p:nvPr>
            <p:ph type="body" sz="quarter" idx="13" hasCustomPrompt="1"/>
          </p:nvPr>
        </p:nvSpPr>
        <p:spPr>
          <a:xfrm>
            <a:off x="2051050" y="1412875"/>
            <a:ext cx="3745086" cy="914400"/>
          </a:xfrm>
        </p:spPr>
        <p:txBody>
          <a:bodyPr/>
          <a:lstStyle>
            <a:lvl1pPr>
              <a:buNone/>
              <a:defRPr/>
            </a:lvl1pPr>
            <a:lvl2pPr>
              <a:buNone/>
              <a:defRPr/>
            </a:lvl2pPr>
            <a:lvl3pPr>
              <a:buNone/>
              <a:defRPr/>
            </a:lvl3pPr>
            <a:lvl4pPr>
              <a:buNone/>
              <a:defRPr/>
            </a:lvl4pPr>
            <a:lvl5pPr>
              <a:buNone/>
              <a:defRPr/>
            </a:lvl5pPr>
          </a:lstStyle>
          <a:p>
            <a:pPr lvl="0"/>
            <a:r>
              <a:rPr lang="ko-KR" altLang="en-US"/>
              <a:t>ㄴ이ㅏ러</a:t>
            </a:r>
            <a:endParaRPr lang="ko-KR" altLang="en-US" dirty="0"/>
          </a:p>
        </p:txBody>
      </p:sp>
    </p:spTree>
    <p:extLst>
      <p:ext uri="{BB962C8B-B14F-4D97-AF65-F5344CB8AC3E}">
        <p14:creationId xmlns:p14="http://schemas.microsoft.com/office/powerpoint/2010/main" val="2390601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7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2. </a:t>
            </a:r>
            <a:r>
              <a:rPr lang="ko-KR" altLang="en-US" dirty="0"/>
              <a:t>물의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30244721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_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356350"/>
            <a:ext cx="2133600" cy="365125"/>
          </a:xfrm>
          <a:prstGeom prst="rect">
            <a:avLst/>
          </a:prstGeom>
        </p:spPr>
        <p:txBody>
          <a:bodyPr/>
          <a:lstStyle/>
          <a:p>
            <a:fld id="{BBBFEBD5-B8C8-4795-A9A8-CE9DA3CAACD4}" type="datetimeFigureOut">
              <a:rPr lang="ko-KR" altLang="en-US" smtClean="0"/>
              <a:t>2023-05-23</a:t>
            </a:fld>
            <a:endParaRPr lang="ko-KR" altLang="en-US"/>
          </a:p>
        </p:txBody>
      </p:sp>
      <p:sp>
        <p:nvSpPr>
          <p:cNvPr id="5" name="바닥글 개체 틀 4"/>
          <p:cNvSpPr>
            <a:spLocks noGrp="1"/>
          </p:cNvSpPr>
          <p:nvPr>
            <p:ph type="ftr" sz="quarter" idx="11"/>
          </p:nvPr>
        </p:nvSpPr>
        <p:spPr>
          <a:xfrm>
            <a:off x="323528" y="6381328"/>
            <a:ext cx="2895600" cy="365125"/>
          </a:xfrm>
          <a:prstGeom prst="rect">
            <a:avLst/>
          </a:prstGeom>
        </p:spPr>
        <p:txBody>
          <a:bodyPr/>
          <a:lstStyle/>
          <a:p>
            <a:r>
              <a:rPr lang="en-US" altLang="ko-KR"/>
              <a:t>1. </a:t>
            </a:r>
            <a:r>
              <a:rPr lang="ko-KR" altLang="en-US"/>
              <a:t>물과 공기의 과학</a:t>
            </a:r>
            <a:endParaRPr lang="ko-KR" altLang="en-US" dirty="0"/>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
        <p:nvSpPr>
          <p:cNvPr id="8" name="텍스트 개체 틀 7"/>
          <p:cNvSpPr>
            <a:spLocks noGrp="1"/>
          </p:cNvSpPr>
          <p:nvPr>
            <p:ph type="body" sz="quarter" idx="13" hasCustomPrompt="1"/>
          </p:nvPr>
        </p:nvSpPr>
        <p:spPr>
          <a:xfrm>
            <a:off x="2051050" y="1412875"/>
            <a:ext cx="3745086" cy="914400"/>
          </a:xfrm>
        </p:spPr>
        <p:txBody>
          <a:bodyPr/>
          <a:lstStyle>
            <a:lvl1pPr>
              <a:buNone/>
              <a:defRPr/>
            </a:lvl1pPr>
            <a:lvl2pPr>
              <a:buNone/>
              <a:defRPr/>
            </a:lvl2pPr>
            <a:lvl3pPr>
              <a:buNone/>
              <a:defRPr/>
            </a:lvl3pPr>
            <a:lvl4pPr>
              <a:buNone/>
              <a:defRPr/>
            </a:lvl4pPr>
            <a:lvl5pPr>
              <a:buNone/>
              <a:defRPr/>
            </a:lvl5pPr>
          </a:lstStyle>
          <a:p>
            <a:pPr lvl="0"/>
            <a:r>
              <a:rPr lang="ko-KR" altLang="en-US"/>
              <a:t>ㄴ이ㅏ러</a:t>
            </a:r>
            <a:endParaRPr lang="ko-KR" altLang="en-US" dirty="0"/>
          </a:p>
        </p:txBody>
      </p:sp>
    </p:spTree>
    <p:extLst>
      <p:ext uri="{BB962C8B-B14F-4D97-AF65-F5344CB8AC3E}">
        <p14:creationId xmlns:p14="http://schemas.microsoft.com/office/powerpoint/2010/main" val="2478778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78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3. </a:t>
            </a:r>
            <a:r>
              <a:rPr lang="ko-KR" altLang="en-US" dirty="0"/>
              <a:t>열의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1963554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1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dirty="0"/>
              <a:t>마스터 제목 스타일 편집</a:t>
            </a:r>
          </a:p>
        </p:txBody>
      </p:sp>
    </p:spTree>
    <p:extLst>
      <p:ext uri="{BB962C8B-B14F-4D97-AF65-F5344CB8AC3E}">
        <p14:creationId xmlns:p14="http://schemas.microsoft.com/office/powerpoint/2010/main" val="898028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2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2. </a:t>
            </a:r>
            <a:r>
              <a:rPr lang="ko-KR" altLang="en-US" dirty="0"/>
              <a:t>물의 과학</a:t>
            </a:r>
          </a:p>
        </p:txBody>
      </p:sp>
      <p:sp>
        <p:nvSpPr>
          <p:cNvPr id="12" name="제목 1"/>
          <p:cNvSpPr>
            <a:spLocks noGrp="1"/>
          </p:cNvSpPr>
          <p:nvPr>
            <p:ph type="title"/>
          </p:nvPr>
        </p:nvSpPr>
        <p:spPr>
          <a:xfrm>
            <a:off x="457200" y="274638"/>
            <a:ext cx="8229600" cy="706090"/>
          </a:xfrm>
        </p:spPr>
        <p:txBody>
          <a:bodyPr/>
          <a:lstStyle/>
          <a:p>
            <a:r>
              <a:rPr lang="ko-KR" altLang="en-US" dirty="0"/>
              <a:t>마스터 제목 스타일 편집</a:t>
            </a:r>
          </a:p>
        </p:txBody>
      </p:sp>
    </p:spTree>
    <p:extLst>
      <p:ext uri="{BB962C8B-B14F-4D97-AF65-F5344CB8AC3E}">
        <p14:creationId xmlns:p14="http://schemas.microsoft.com/office/powerpoint/2010/main" val="15217436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3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3. </a:t>
            </a:r>
            <a:r>
              <a:rPr lang="ko-KR" altLang="en-US" dirty="0"/>
              <a:t>열의 과학</a:t>
            </a:r>
          </a:p>
        </p:txBody>
      </p:sp>
      <p:sp>
        <p:nvSpPr>
          <p:cNvPr id="12" name="제목 1"/>
          <p:cNvSpPr>
            <a:spLocks noGrp="1"/>
          </p:cNvSpPr>
          <p:nvPr>
            <p:ph type="title"/>
          </p:nvPr>
        </p:nvSpPr>
        <p:spPr>
          <a:xfrm>
            <a:off x="457200" y="274638"/>
            <a:ext cx="8229600" cy="706090"/>
          </a:xfrm>
        </p:spPr>
        <p:txBody>
          <a:bodyPr/>
          <a:lstStyle/>
          <a:p>
            <a:r>
              <a:rPr lang="ko-KR" altLang="en-US" dirty="0"/>
              <a:t>마스터 제목 스타일 편집</a:t>
            </a:r>
          </a:p>
        </p:txBody>
      </p:sp>
    </p:spTree>
    <p:extLst>
      <p:ext uri="{BB962C8B-B14F-4D97-AF65-F5344CB8AC3E}">
        <p14:creationId xmlns:p14="http://schemas.microsoft.com/office/powerpoint/2010/main" val="2159061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BBBFEBD5-B8C8-4795-A9A8-CE9DA3CAACD4}" type="datetimeFigureOut">
              <a:rPr lang="ko-KR" altLang="en-US" smtClean="0"/>
              <a:t>2023-05-23</a:t>
            </a:fld>
            <a:endParaRPr lang="ko-KR" altLang="en-US"/>
          </a:p>
        </p:txBody>
      </p:sp>
      <p:sp>
        <p:nvSpPr>
          <p:cNvPr id="5" name="Footer Placeholder 4"/>
          <p:cNvSpPr>
            <a:spLocks noGrp="1"/>
          </p:cNvSpPr>
          <p:nvPr>
            <p:ph type="ftr" sz="quarter" idx="11"/>
          </p:nvPr>
        </p:nvSpPr>
        <p:spPr/>
        <p:txBody>
          <a:bodyPr/>
          <a:lstStyle/>
          <a:p>
            <a:r>
              <a:rPr lang="en-US" altLang="ko-KR"/>
              <a:t>1. </a:t>
            </a:r>
            <a:r>
              <a:rPr lang="ko-KR" altLang="en-US"/>
              <a:t>불과 공기의 과학</a:t>
            </a:r>
            <a:endParaRPr lang="ko-KR" altLang="en-US" dirty="0"/>
          </a:p>
        </p:txBody>
      </p:sp>
      <p:sp>
        <p:nvSpPr>
          <p:cNvPr id="6" name="Slide Number Placeholder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a:solidFill>
                <a:prstClr val="white">
                  <a:tint val="75000"/>
                </a:prstClr>
              </a:solidFill>
            </a:endParaRPr>
          </a:p>
        </p:txBody>
      </p: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l="50000" t="41975"/>
          <a:stretch/>
        </p:blipFill>
        <p:spPr>
          <a:xfrm>
            <a:off x="0" y="0"/>
            <a:ext cx="1722269" cy="1563576"/>
          </a:xfrm>
          <a:prstGeom prst="rect">
            <a:avLst/>
          </a:prstGeom>
        </p:spPr>
      </p:pic>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l="1092" t="857" r="46772" b="48701"/>
          <a:stretch/>
        </p:blipFill>
        <p:spPr>
          <a:xfrm>
            <a:off x="7348151" y="5498757"/>
            <a:ext cx="1795849" cy="1359243"/>
          </a:xfrm>
          <a:prstGeom prst="rect">
            <a:avLst/>
          </a:prstGeom>
        </p:spPr>
      </p:pic>
    </p:spTree>
    <p:extLst>
      <p:ext uri="{BB962C8B-B14F-4D97-AF65-F5344CB8AC3E}">
        <p14:creationId xmlns:p14="http://schemas.microsoft.com/office/powerpoint/2010/main" val="3547206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4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pPr/>
              <a:t>‹#›</a:t>
            </a:fld>
            <a:endParaRPr lang="ko-KR" altLang="en-US" dirty="0"/>
          </a:p>
        </p:txBody>
      </p:sp>
      <p:cxnSp>
        <p:nvCxnSpPr>
          <p:cNvPr id="9" name="직선 연결선 8"/>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9"/>
            <a:ext cx="3816424" cy="360040"/>
          </a:xfrm>
        </p:spPr>
        <p:txBody>
          <a:bodyPr>
            <a:normAutofit/>
          </a:bodyPr>
          <a:lstStyle>
            <a:lvl1pPr>
              <a:buFontTx/>
              <a:buNone/>
              <a:defRPr sz="1400"/>
            </a:lvl1pPr>
          </a:lstStyle>
          <a:p>
            <a:pPr lvl="0"/>
            <a:r>
              <a:rPr lang="en-US" altLang="ko-KR" dirty="0"/>
              <a:t>3. </a:t>
            </a:r>
            <a:r>
              <a:rPr lang="ko-KR" altLang="en-US" dirty="0"/>
              <a:t>열의 과학</a:t>
            </a:r>
          </a:p>
        </p:txBody>
      </p:sp>
      <p:sp>
        <p:nvSpPr>
          <p:cNvPr id="12" name="제목 1"/>
          <p:cNvSpPr>
            <a:spLocks noGrp="1"/>
          </p:cNvSpPr>
          <p:nvPr>
            <p:ph type="title"/>
          </p:nvPr>
        </p:nvSpPr>
        <p:spPr>
          <a:xfrm>
            <a:off x="457200" y="274638"/>
            <a:ext cx="8229600" cy="706090"/>
          </a:xfrm>
        </p:spPr>
        <p:txBody>
          <a:bodyPr/>
          <a:lstStyle/>
          <a:p>
            <a:r>
              <a:rPr lang="ko-KR" altLang="en-US" dirty="0"/>
              <a:t>마스터 제목 스타일 편집</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구역 머리글">
    <p:spTree>
      <p:nvGrpSpPr>
        <p:cNvPr id="1" name=""/>
        <p:cNvGrpSpPr/>
        <p:nvPr/>
      </p:nvGrpSpPr>
      <p:grpSpPr>
        <a:xfrm>
          <a:off x="0" y="0"/>
          <a:ext cx="0" cy="0"/>
          <a:chOff x="0" y="0"/>
          <a:chExt cx="0" cy="0"/>
        </a:xfrm>
      </p:grpSpPr>
      <p:sp>
        <p:nvSpPr>
          <p:cNvPr id="8" name="직사각형 7"/>
          <p:cNvSpPr/>
          <p:nvPr/>
        </p:nvSpPr>
        <p:spPr>
          <a:xfrm>
            <a:off x="0" y="1902941"/>
            <a:ext cx="9144000" cy="2776151"/>
          </a:xfrm>
          <a:prstGeom prst="rect">
            <a:avLst/>
          </a:prstGeom>
          <a:blipFill dpi="0" rotWithShape="1">
            <a:blip r:embed="rId2">
              <a:alphaModFix amt="24000"/>
            </a:blip>
            <a:srcRect/>
            <a:stretch>
              <a:fillRect t="-24032" b="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397640" y="1095632"/>
            <a:ext cx="2348720" cy="523220"/>
          </a:xfrm>
          <a:prstGeom prst="rect">
            <a:avLst/>
          </a:prstGeom>
          <a:noFill/>
        </p:spPr>
        <p:txBody>
          <a:bodyPr wrap="none" rtlCol="0">
            <a:spAutoFit/>
          </a:bodyPr>
          <a:lstStyle/>
          <a:p>
            <a:r>
              <a:rPr lang="en-US" altLang="ko-KR" sz="2800" dirty="0">
                <a:solidFill>
                  <a:srgbClr val="002060"/>
                </a:solidFill>
                <a:effectLst>
                  <a:glow rad="139700">
                    <a:srgbClr val="7030A0">
                      <a:alpha val="40000"/>
                    </a:srgbClr>
                  </a:glow>
                </a:effectLst>
                <a:latin typeface="Ravie" panose="04040805050809020602" pitchFamily="82" charset="0"/>
              </a:rPr>
              <a:t>Contents</a:t>
            </a:r>
            <a:endParaRPr lang="ko-KR" altLang="en-US" sz="2800" dirty="0">
              <a:solidFill>
                <a:srgbClr val="002060"/>
              </a:solidFill>
              <a:effectLst>
                <a:glow rad="139700">
                  <a:srgbClr val="7030A0">
                    <a:alpha val="40000"/>
                  </a:srgbClr>
                </a:glow>
              </a:effectLst>
              <a:latin typeface="Ravie" panose="04040805050809020602" pitchFamily="82" charset="0"/>
            </a:endParaRPr>
          </a:p>
        </p:txBody>
      </p:sp>
      <p:sp>
        <p:nvSpPr>
          <p:cNvPr id="10" name="Content Placeholder 2"/>
          <p:cNvSpPr>
            <a:spLocks noGrp="1"/>
          </p:cNvSpPr>
          <p:nvPr>
            <p:ph idx="1"/>
          </p:nvPr>
        </p:nvSpPr>
        <p:spPr>
          <a:xfrm>
            <a:off x="1804087" y="1746422"/>
            <a:ext cx="5535827" cy="3476368"/>
          </a:xfrm>
        </p:spPr>
        <p:txBody>
          <a:bodyPr/>
          <a:lstStyle>
            <a:lvl1pPr>
              <a:defRPr>
                <a:solidFill>
                  <a:srgbClr val="002060"/>
                </a:solidFill>
                <a:latin typeface="+mn-lt"/>
              </a:defRPr>
            </a:lvl1pPr>
            <a:lvl2pPr>
              <a:defRPr>
                <a:solidFill>
                  <a:srgbClr val="002060"/>
                </a:solidFill>
                <a:latin typeface="+mn-lt"/>
              </a:defRPr>
            </a:lvl2pPr>
            <a:lvl3pPr>
              <a:defRPr>
                <a:solidFill>
                  <a:srgbClr val="002060"/>
                </a:solidFill>
                <a:latin typeface="+mn-lt"/>
              </a:defRPr>
            </a:lvl3pPr>
            <a:lvl4pPr>
              <a:defRPr>
                <a:solidFill>
                  <a:srgbClr val="002060"/>
                </a:solidFill>
                <a:latin typeface="+mn-lt"/>
              </a:defRPr>
            </a:lvl4pPr>
            <a:lvl5pPr>
              <a:defRPr>
                <a:solidFill>
                  <a:srgbClr val="002060"/>
                </a:solidFill>
                <a:latin typeface="+mn-lt"/>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Tree>
    <p:extLst>
      <p:ext uri="{BB962C8B-B14F-4D97-AF65-F5344CB8AC3E}">
        <p14:creationId xmlns:p14="http://schemas.microsoft.com/office/powerpoint/2010/main" val="4137173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구역 머리글">
    <p:spTree>
      <p:nvGrpSpPr>
        <p:cNvPr id="1" name=""/>
        <p:cNvGrpSpPr/>
        <p:nvPr/>
      </p:nvGrpSpPr>
      <p:grpSpPr>
        <a:xfrm>
          <a:off x="0" y="0"/>
          <a:ext cx="0" cy="0"/>
          <a:chOff x="0" y="0"/>
          <a:chExt cx="0" cy="0"/>
        </a:xfrm>
      </p:grpSpPr>
      <p:sp>
        <p:nvSpPr>
          <p:cNvPr id="4" name="구름 3"/>
          <p:cNvSpPr/>
          <p:nvPr/>
        </p:nvSpPr>
        <p:spPr>
          <a:xfrm>
            <a:off x="1598141" y="1449859"/>
            <a:ext cx="6161902" cy="4028303"/>
          </a:xfrm>
          <a:prstGeom prst="cloud">
            <a:avLst/>
          </a:prstGeom>
          <a:blipFill dpi="0" rotWithShape="1">
            <a:blip r:embed="rId2">
              <a:alphaModFix amt="30000"/>
            </a:blip>
            <a:srcRect/>
            <a:stretch>
              <a:fillRect t="-24032" b="2"/>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2318168" y="2809103"/>
            <a:ext cx="5043368" cy="892552"/>
          </a:xfrm>
          <a:prstGeom prst="rect">
            <a:avLst/>
          </a:prstGeom>
          <a:noFill/>
        </p:spPr>
        <p:txBody>
          <a:bodyPr wrap="none" rtlCol="0">
            <a:spAutoFit/>
          </a:bodyPr>
          <a:lstStyle/>
          <a:p>
            <a:pPr algn="ctr"/>
            <a:r>
              <a:rPr lang="en-US" altLang="ko-KR" sz="2600" dirty="0">
                <a:solidFill>
                  <a:srgbClr val="002060"/>
                </a:solidFill>
                <a:effectLst>
                  <a:glow rad="139700">
                    <a:srgbClr val="7030A0">
                      <a:alpha val="40000"/>
                    </a:srgbClr>
                  </a:glow>
                </a:effectLst>
                <a:latin typeface="Ravie" panose="04040805050809020602" pitchFamily="82" charset="0"/>
              </a:rPr>
              <a:t>Thank</a:t>
            </a:r>
            <a:r>
              <a:rPr lang="en-US" altLang="ko-KR" sz="2600" baseline="0" dirty="0">
                <a:solidFill>
                  <a:srgbClr val="002060"/>
                </a:solidFill>
                <a:effectLst>
                  <a:glow rad="139700">
                    <a:srgbClr val="7030A0">
                      <a:alpha val="40000"/>
                    </a:srgbClr>
                  </a:glow>
                </a:effectLst>
                <a:latin typeface="Ravie" panose="04040805050809020602" pitchFamily="82" charset="0"/>
              </a:rPr>
              <a:t> You Very Much</a:t>
            </a:r>
          </a:p>
          <a:p>
            <a:pPr algn="ctr"/>
            <a:r>
              <a:rPr lang="en-US" altLang="ko-KR" sz="2600" baseline="0" dirty="0">
                <a:solidFill>
                  <a:srgbClr val="002060"/>
                </a:solidFill>
                <a:effectLst>
                  <a:glow rad="139700">
                    <a:srgbClr val="7030A0">
                      <a:alpha val="40000"/>
                    </a:srgbClr>
                  </a:glow>
                </a:effectLst>
                <a:latin typeface="Ravie" panose="04040805050809020602" pitchFamily="82" charset="0"/>
              </a:rPr>
              <a:t>for your attention !</a:t>
            </a:r>
            <a:endParaRPr lang="ko-KR" altLang="en-US" sz="2600" dirty="0">
              <a:solidFill>
                <a:srgbClr val="002060"/>
              </a:solidFill>
              <a:effectLst>
                <a:glow rad="139700">
                  <a:srgbClr val="7030A0">
                    <a:alpha val="40000"/>
                  </a:srgbClr>
                </a:glow>
              </a:effectLst>
              <a:latin typeface="Ravie" panose="04040805050809020602" pitchFamily="82" charset="0"/>
            </a:endParaRPr>
          </a:p>
        </p:txBody>
      </p:sp>
    </p:spTree>
    <p:extLst>
      <p:ext uri="{BB962C8B-B14F-4D97-AF65-F5344CB8AC3E}">
        <p14:creationId xmlns:p14="http://schemas.microsoft.com/office/powerpoint/2010/main" val="4229054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구역 머리글">
    <p:spTree>
      <p:nvGrpSpPr>
        <p:cNvPr id="1" name=""/>
        <p:cNvGrpSpPr/>
        <p:nvPr/>
      </p:nvGrpSpPr>
      <p:grpSpPr>
        <a:xfrm>
          <a:off x="0" y="0"/>
          <a:ext cx="0" cy="0"/>
          <a:chOff x="0" y="0"/>
          <a:chExt cx="0" cy="0"/>
        </a:xfrm>
      </p:grpSpPr>
      <p:sp>
        <p:nvSpPr>
          <p:cNvPr id="4" name="구름 3"/>
          <p:cNvSpPr/>
          <p:nvPr/>
        </p:nvSpPr>
        <p:spPr>
          <a:xfrm>
            <a:off x="1598141" y="1449859"/>
            <a:ext cx="6161902" cy="4028303"/>
          </a:xfrm>
          <a:prstGeom prst="cloud">
            <a:avLst/>
          </a:prstGeom>
          <a:blipFill dpi="0" rotWithShape="1">
            <a:blip r:embed="rId2">
              <a:alphaModFix amt="30000"/>
            </a:blip>
            <a:srcRect/>
            <a:stretch>
              <a:fillRect t="-24032" b="2"/>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267148" y="2809103"/>
            <a:ext cx="3145413" cy="769441"/>
          </a:xfrm>
          <a:prstGeom prst="rect">
            <a:avLst/>
          </a:prstGeom>
          <a:noFill/>
        </p:spPr>
        <p:txBody>
          <a:bodyPr wrap="none" rtlCol="0">
            <a:spAutoFit/>
          </a:bodyPr>
          <a:lstStyle/>
          <a:p>
            <a:pPr algn="ctr"/>
            <a:r>
              <a:rPr lang="en-US" altLang="ko-KR" sz="4400" dirty="0">
                <a:solidFill>
                  <a:srgbClr val="002060"/>
                </a:solidFill>
                <a:effectLst>
                  <a:glow rad="139700">
                    <a:srgbClr val="7030A0">
                      <a:alpha val="40000"/>
                    </a:srgbClr>
                  </a:glow>
                </a:effectLst>
                <a:latin typeface="Ravie" panose="04040805050809020602" pitchFamily="82" charset="0"/>
              </a:rPr>
              <a:t>Back Up</a:t>
            </a:r>
            <a:endParaRPr lang="ko-KR" altLang="en-US" sz="4400" dirty="0">
              <a:solidFill>
                <a:srgbClr val="002060"/>
              </a:solidFill>
              <a:effectLst>
                <a:glow rad="139700">
                  <a:srgbClr val="7030A0">
                    <a:alpha val="40000"/>
                  </a:srgbClr>
                </a:glow>
              </a:effectLst>
              <a:latin typeface="Ravie" panose="04040805050809020602" pitchFamily="82" charset="0"/>
            </a:endParaRPr>
          </a:p>
        </p:txBody>
      </p:sp>
    </p:spTree>
    <p:extLst>
      <p:ext uri="{BB962C8B-B14F-4D97-AF65-F5344CB8AC3E}">
        <p14:creationId xmlns:p14="http://schemas.microsoft.com/office/powerpoint/2010/main" val="1513065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F60C33A7-BED3-446A-89F0-90A9CF1BD94A}" type="datetimeFigureOut">
              <a:rPr lang="ko-KR" altLang="en-US" smtClean="0">
                <a:solidFill>
                  <a:prstClr val="white"/>
                </a:solidFill>
              </a:rPr>
              <a:pPr/>
              <a:t>2023-05-23</a:t>
            </a:fld>
            <a:endParaRPr lang="ko-KR" altLang="en-US">
              <a:solidFill>
                <a:prstClr val="white"/>
              </a:solidFill>
            </a:endParaRPr>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a:solidFill>
                <a:prstClr val="white">
                  <a:tint val="75000"/>
                </a:prstClr>
              </a:solidFill>
            </a:endParaRPr>
          </a:p>
        </p:txBody>
      </p:sp>
    </p:spTree>
    <p:extLst>
      <p:ext uri="{BB962C8B-B14F-4D97-AF65-F5344CB8AC3E}">
        <p14:creationId xmlns:p14="http://schemas.microsoft.com/office/powerpoint/2010/main" val="658218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F60C33A7-BED3-446A-89F0-90A9CF1BD94A}" type="datetimeFigureOut">
              <a:rPr lang="ko-KR" altLang="en-US" smtClean="0">
                <a:solidFill>
                  <a:prstClr val="white"/>
                </a:solidFill>
              </a:rPr>
              <a:pPr/>
              <a:t>2023-05-23</a:t>
            </a:fld>
            <a:endParaRPr lang="ko-KR" altLang="en-US">
              <a:solidFill>
                <a:prstClr val="white"/>
              </a:solidFill>
            </a:endParaRPr>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a:solidFill>
                <a:prstClr val="white">
                  <a:tint val="75000"/>
                </a:prstClr>
              </a:solidFill>
            </a:endParaRPr>
          </a:p>
        </p:txBody>
      </p:sp>
    </p:spTree>
    <p:extLst>
      <p:ext uri="{BB962C8B-B14F-4D97-AF65-F5344CB8AC3E}">
        <p14:creationId xmlns:p14="http://schemas.microsoft.com/office/powerpoint/2010/main" val="100691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F60C33A7-BED3-446A-89F0-90A9CF1BD94A}" type="datetimeFigureOut">
              <a:rPr lang="ko-KR" altLang="en-US" smtClean="0">
                <a:solidFill>
                  <a:prstClr val="white"/>
                </a:solidFill>
              </a:rPr>
              <a:pPr/>
              <a:t>2023-05-23</a:t>
            </a:fld>
            <a:endParaRPr lang="ko-KR" altLang="en-US">
              <a:solidFill>
                <a:prstClr val="white"/>
              </a:solidFill>
            </a:endParaRPr>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a:solidFill>
                <a:prstClr val="white">
                  <a:tint val="75000"/>
                </a:prstClr>
              </a:solidFill>
            </a:endParaRPr>
          </a:p>
        </p:txBody>
      </p:sp>
    </p:spTree>
    <p:extLst>
      <p:ext uri="{BB962C8B-B14F-4D97-AF65-F5344CB8AC3E}">
        <p14:creationId xmlns:p14="http://schemas.microsoft.com/office/powerpoint/2010/main" val="2325954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FEBD5-B8C8-4795-A9A8-CE9DA3CAACD4}" type="datetimeFigureOut">
              <a:rPr lang="ko-KR" altLang="en-US" smtClean="0"/>
              <a:t>2023-05-23</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ko-KR"/>
              <a:t>1. </a:t>
            </a:r>
            <a:r>
              <a:rPr lang="ko-KR" altLang="en-US"/>
              <a:t>물과 공기의 과학</a:t>
            </a:r>
            <a:endParaRPr lang="ko-KR"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7" name="직선 연결선 6"/>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직선 연결선 8"/>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02702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57" r:id="rId16"/>
    <p:sldLayoutId id="2147483758" r:id="rId17"/>
    <p:sldLayoutId id="2147483761" r:id="rId18"/>
    <p:sldLayoutId id="2147483764" r:id="rId19"/>
    <p:sldLayoutId id="2147483765" r:id="rId20"/>
    <p:sldLayoutId id="2147483766" r:id="rId21"/>
    <p:sldLayoutId id="2147483769" r:id="rId22"/>
    <p:sldLayoutId id="2147483811" r:id="rId23"/>
    <p:sldLayoutId id="2147483812" r:id="rId24"/>
    <p:sldLayoutId id="2147483813" r:id="rId25"/>
    <p:sldLayoutId id="2147483814" r:id="rId26"/>
    <p:sldLayoutId id="2147483688" r:id="rId27"/>
    <p:sldLayoutId id="2147483672" r:id="rId28"/>
    <p:sldLayoutId id="2147483674" r:id="rId29"/>
    <p:sldLayoutId id="2147483649" r:id="rId30"/>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google.co.kr/url?sa=i&amp;rct=j&amp;q=&amp;esrc=s&amp;source=images&amp;cd=&amp;cad=rja&amp;uact=8&amp;ved=0ahUKEwjVj-iX9_HNAhWDKZQKHWXEAFkQjRwIBw&amp;url=http://heavenangel.tistory.com/65&amp;bvm=bv.127178174,d.dGo&amp;psig=AFQjCNGCQAq1Z_m3WqyLmULQHzivrpr_Ow&amp;ust=1468550394392890"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google.co.kr/url?q=http://www.youtube.com/watch?v=kp33ZprO0Ck&amp;sa=U&amp;ei=0wpCU_XwMK2IiQfbroCQAQ&amp;ved=0CEkQ9QEwDjgU&amp;usg=AFQjCNH2CEP2NK0hu9P1ttGckFixeXCrng"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falstad.com/ga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gif"/><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www.google.co.kr/url?sa=i&amp;rct=j&amp;q=&amp;esrc=s&amp;frm=1&amp;source=images&amp;cd=&amp;cad=rja&amp;uact=8&amp;ved=0ahUKEwiNpLjd74XMAhUi2qYKHbQ-Bd8QjRwIBw&amp;url=https://glofx.com/product/green-laser/&amp;psig=AFQjCNEtAlCvT_r1hAUU4CcfyWZj0kGS4w&amp;ust=1460439630611230" TargetMode="External"/><Relationship Id="rId1" Type="http://schemas.openxmlformats.org/officeDocument/2006/relationships/slideLayout" Target="../slideLayouts/slideLayout2.xml"/><Relationship Id="rId4" Type="http://schemas.openxmlformats.org/officeDocument/2006/relationships/hyperlink" Target="http://phet.colorado.edu/en/simulation/laser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hyperlink" Target="http://falstad.com/rippl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hyperlink" Target="http://www.google.co.kr/url?sa=i&amp;rct=j&amp;q=&amp;esrc=s&amp;source=images&amp;cd=&amp;cad=rja&amp;uact=8&amp;docid=T3GDYcf3VMBeJM&amp;tbnid=G1EfCagTHYiwwM:&amp;ved=0CAUQjRw&amp;url=http://www.phy.cuhk.edu.hk/phyworld/articles/laser/laser_e.html&amp;ei=e7dGU52xJ-eiiAeNjIDICw&amp;bvm=bv.64507335,d.ZGU&amp;psig=AFQjCNEMHhtL_cCC93ldaSH4wQu66DEbhw&amp;ust=1397229612178525" TargetMode="Externa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phet.colorado.edu/en/simulation/lase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www.google.co.kr/url?sa=i&amp;rct=j&amp;q=&amp;esrc=s&amp;source=images&amp;cd=&amp;cad=rja&amp;uact=8&amp;ved=0ahUKEwiCipOO-vHNAhVJKpQKHb5LDo8QjRwIBw&amp;url=http://yjh-phys.tistory.com/59&amp;bvm=bv.127178174,d.dGo&amp;psig=AFQjCNHc_HoPpr-bFdOzz4ncM4tqswkrmg&amp;ust=1468551309513398" TargetMode="Externa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hyperlink" Target="http://falstad.com/ga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hiddenlighthouse.files.wordpress.com/2010/07/colors-of-light1.jpg" TargetMode="Externa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hdwallpapermania.com/wp-content/uploads/2014/02/black-cat-with-black-eyes.jpg" TargetMode="Externa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0.jpe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aCTRjVEmeC0" TargetMode="External"/><Relationship Id="rId2" Type="http://schemas.openxmlformats.org/officeDocument/2006/relationships/hyperlink" Target="http://phet.colorado.edu/en/simulation/radio-wave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hyperlink" Target="https://www.moorim.co.kr/upload/board/84/img_2014411028.jpg" TargetMode="External"/><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hyperlink" Target="https://www.moorim.co.kr/upload/board/84/img_2014411029.jp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fif"/><Relationship Id="rId1" Type="http://schemas.openxmlformats.org/officeDocument/2006/relationships/slideLayout" Target="../slideLayouts/slideLayout2.xml"/><Relationship Id="rId5" Type="http://schemas.openxmlformats.org/officeDocument/2006/relationships/hyperlink" Target="https://www.youtube.com/watch?v=7QaX-hslgnQ" TargetMode="External"/><Relationship Id="rId4" Type="http://schemas.openxmlformats.org/officeDocument/2006/relationships/hyperlink" Target="https://www.youtube.com/watch?v=dKSMZGpMNtE"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hyperlink" Target="https://www.google.co.kr/url?sa=i&amp;rct=j&amp;q=&amp;esrc=s&amp;frm=1&amp;source=images&amp;cd=&amp;cad=rja&amp;uact=8&amp;ved=0CAcQjRw&amp;url=https://www.sunglasses-shop.co.uk/lens-technology/polarised.aspx&amp;ei=e_olVe6UE8XBmwWkuYDQDA&amp;bvm=bv.90237346,d.dGY&amp;psig=AFQjCNE5xHVAsbor7_17WkKNnovLgPsNzQ&amp;ust=1428638597733378"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8.gif"/><Relationship Id="rId7" Type="http://schemas.openxmlformats.org/officeDocument/2006/relationships/image" Target="../media/image81.png"/><Relationship Id="rId2" Type="http://schemas.openxmlformats.org/officeDocument/2006/relationships/hyperlink" Target="http://www.google.co.kr/url?sa=i&amp;rct=j&amp;q=&amp;esrc=s&amp;frm=1&amp;source=images&amp;cd=&amp;cad=rja&amp;uact=8&amp;ved=0CAcQjRw&amp;url=http://qxwujoey.tripod.com/lcd.htm&amp;ei=O_slVaKdNYbYmAWlsoHQAg&amp;bvm=bv.90237346,d.dGY&amp;psig=AFQjCNGowhIlwJyNf-71AXIQ7HxPCtv2hQ&amp;ust=1428638835054457" TargetMode="Externa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hyperlink" Target="http://www.google.co.kr/url?sa=i&amp;rct=j&amp;q=&amp;esrc=s&amp;frm=1&amp;source=images&amp;cd=&amp;cad=rja&amp;uact=8&amp;ved=0CAcQjRw&amp;url=http://electronicshelponline.blogspot.com/2013/03/lcd-display-working-principles-tft-lcd.html&amp;ei=cvslVbH7LeLLmwWu3YCwAw&amp;bvm=bv.90237346,d.dGY&amp;psig=AFQjCNGowhIlwJyNf-71AXIQ7HxPCtv2hQ&amp;ust=1428638835054457"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falstad.com/ga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file3.uf.tistory.com/image/25284B3A5379E17C2D8558">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144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p:cNvSpPr txBox="1">
            <a:spLocks/>
          </p:cNvSpPr>
          <p:nvPr/>
        </p:nvSpPr>
        <p:spPr>
          <a:xfrm>
            <a:off x="89756" y="116632"/>
            <a:ext cx="8964488" cy="70609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3200" b="1" dirty="0" err="1">
                <a:ln w="18000">
                  <a:solidFill>
                    <a:schemeClr val="accent2">
                      <a:satMod val="140000"/>
                    </a:schemeClr>
                  </a:solidFill>
                  <a:prstDash val="solid"/>
                  <a:miter lim="800000"/>
                </a:ln>
                <a:noFill/>
                <a:effectLst>
                  <a:outerShdw blurRad="25500" dist="23000" dir="7020000" algn="tl">
                    <a:srgbClr val="000000">
                      <a:alpha val="50000"/>
                    </a:srgbClr>
                  </a:outerShdw>
                </a:effectLst>
              </a:rPr>
              <a:t>Ch</a:t>
            </a:r>
            <a:r>
              <a:rPr lang="en-US" altLang="ko-KR"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5. Light and Electromagnetic wave</a:t>
            </a:r>
            <a:endParaRPr lang="ko-KR"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7" name="제목 1"/>
          <p:cNvSpPr txBox="1">
            <a:spLocks/>
          </p:cNvSpPr>
          <p:nvPr/>
        </p:nvSpPr>
        <p:spPr>
          <a:xfrm>
            <a:off x="422666" y="2747937"/>
            <a:ext cx="8298668" cy="70609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marL="742950" indent="-742950">
              <a:buAutoNum type="arabicPeriod"/>
            </a:pPr>
            <a:r>
              <a:rPr lang="en-US" altLang="ko-KR" sz="4000" b="1" dirty="0">
                <a:ln w="19050">
                  <a:solidFill>
                    <a:schemeClr val="tx2">
                      <a:tint val="1000"/>
                    </a:schemeClr>
                  </a:solidFill>
                  <a:prstDash val="solid"/>
                </a:ln>
                <a:solidFill>
                  <a:schemeClr val="accent6">
                    <a:lumMod val="75000"/>
                  </a:schemeClr>
                </a:solidFill>
                <a:effectLst>
                  <a:outerShdw blurRad="50000" dist="50800" dir="7500000" algn="tl">
                    <a:srgbClr val="000000">
                      <a:shade val="5000"/>
                      <a:alpha val="35000"/>
                    </a:srgbClr>
                  </a:outerShdw>
                </a:effectLst>
              </a:rPr>
              <a:t>Electromagnetic Wave</a:t>
            </a:r>
          </a:p>
          <a:p>
            <a:r>
              <a:rPr lang="ko-KR" altLang="en-US" sz="4000" b="1" dirty="0">
                <a:ln w="19050">
                  <a:solidFill>
                    <a:schemeClr val="tx2">
                      <a:tint val="1000"/>
                    </a:schemeClr>
                  </a:solidFill>
                  <a:prstDash val="solid"/>
                </a:ln>
                <a:solidFill>
                  <a:schemeClr val="accent6">
                    <a:lumMod val="75000"/>
                  </a:schemeClr>
                </a:solidFill>
                <a:effectLst>
                  <a:outerShdw blurRad="50000" dist="50800" dir="7500000" algn="tl">
                    <a:srgbClr val="000000">
                      <a:shade val="5000"/>
                      <a:alpha val="35000"/>
                    </a:srgbClr>
                  </a:outerShdw>
                </a:effectLst>
              </a:rPr>
              <a:t>전자기파란 </a:t>
            </a:r>
            <a:r>
              <a:rPr lang="en-US" altLang="ko-KR" sz="4000" b="1" dirty="0">
                <a:ln w="19050">
                  <a:solidFill>
                    <a:schemeClr val="tx2">
                      <a:tint val="1000"/>
                    </a:schemeClr>
                  </a:solidFill>
                  <a:prstDash val="solid"/>
                </a:ln>
                <a:solidFill>
                  <a:schemeClr val="accent6">
                    <a:lumMod val="75000"/>
                  </a:schemeClr>
                </a:solidFill>
                <a:effectLst>
                  <a:outerShdw blurRad="50000" dist="50800" dir="7500000" algn="tl">
                    <a:srgbClr val="000000">
                      <a:shade val="5000"/>
                      <a:alpha val="35000"/>
                    </a:srgbClr>
                  </a:outerShdw>
                </a:effectLst>
              </a:rPr>
              <a:t>?</a:t>
            </a:r>
            <a:endParaRPr lang="ko-KR" altLang="en-US" sz="4000" b="1" dirty="0">
              <a:ln w="19050">
                <a:solidFill>
                  <a:schemeClr val="tx2">
                    <a:tint val="1000"/>
                  </a:schemeClr>
                </a:solidFill>
                <a:prstDash val="solid"/>
              </a:ln>
              <a:solidFill>
                <a:schemeClr val="accent6">
                  <a:lumMod val="75000"/>
                </a:schemeClr>
              </a:solidFill>
              <a:effectLst>
                <a:outerShdw blurRad="50000" dist="50800" dir="7500000" algn="tl">
                  <a:srgbClr val="000000">
                    <a:shade val="5000"/>
                    <a:alpha val="35000"/>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https://encrypted-tbn1.gstatic.com/images?q=tbn:ANd9GcQCosyPyUwnn3PZzK5tm2azJBxBLwRBPUxtFaP1L1eDGWFpw2okCjGntWg">
            <a:hlinkClick r:id="rId2"/>
          </p:cNvPr>
          <p:cNvPicPr>
            <a:picLocks noChangeAspect="1" noChangeArrowheads="1"/>
          </p:cNvPicPr>
          <p:nvPr/>
        </p:nvPicPr>
        <p:blipFill rotWithShape="1">
          <a:blip r:embed="rId3" cstate="print"/>
          <a:srcRect l="10244" r="11140" b="4095"/>
          <a:stretch/>
        </p:blipFill>
        <p:spPr bwMode="auto">
          <a:xfrm>
            <a:off x="729205" y="3046174"/>
            <a:ext cx="3113590" cy="2417077"/>
          </a:xfrm>
          <a:prstGeom prst="rect">
            <a:avLst/>
          </a:prstGeom>
          <a:noFill/>
        </p:spPr>
      </p:pic>
      <p:sp>
        <p:nvSpPr>
          <p:cNvPr id="17" name="제목 1"/>
          <p:cNvSpPr txBox="1">
            <a:spLocks/>
          </p:cNvSpPr>
          <p:nvPr/>
        </p:nvSpPr>
        <p:spPr>
          <a:xfrm>
            <a:off x="827584" y="1340768"/>
            <a:ext cx="6696744" cy="780764"/>
          </a:xfrm>
          <a:prstGeom prst="rect">
            <a:avLst/>
          </a:prstGeom>
        </p:spPr>
        <p:txBody>
          <a:bodyPr vert="horz" lIns="91440" tIns="45720" rIns="91440" bIns="45720" rtlCol="0" anchor="ctr">
            <a:noAutofit/>
          </a:bodyPr>
          <a:lstStyle/>
          <a:p>
            <a:pPr algn="just">
              <a:spcBef>
                <a:spcPct val="0"/>
              </a:spcBef>
              <a:defRPr/>
            </a:pPr>
            <a:r>
              <a:rPr lang="en-US" altLang="ko-KR" sz="2000" dirty="0">
                <a:latin typeface="+mj-lt"/>
                <a:ea typeface="+mj-ea"/>
                <a:cs typeface="+mj-cs"/>
              </a:rPr>
              <a:t>Q. </a:t>
            </a:r>
            <a:r>
              <a:rPr lang="en-US" altLang="ko-KR" sz="2000" dirty="0"/>
              <a:t>Why are microwaves similar in size ?</a:t>
            </a:r>
          </a:p>
          <a:p>
            <a:pPr marL="0" marR="0" lvl="0" indent="0" algn="just" defTabSz="914400" rtl="0" eaLnBrk="1" fontAlgn="auto" latinLnBrk="1" hangingPunct="1">
              <a:lnSpc>
                <a:spcPct val="100000"/>
              </a:lnSpc>
              <a:spcBef>
                <a:spcPct val="0"/>
              </a:spcBef>
              <a:spcAft>
                <a:spcPts val="0"/>
              </a:spcAft>
              <a:buClrTx/>
              <a:buSzTx/>
              <a:buFontTx/>
              <a:buNone/>
              <a:tabLst/>
              <a:defRPr/>
            </a:pPr>
            <a:r>
              <a:rPr lang="ko-KR" altLang="en-US" sz="2000" dirty="0">
                <a:latin typeface="+mj-lt"/>
                <a:ea typeface="+mj-ea"/>
                <a:cs typeface="+mj-cs"/>
              </a:rPr>
              <a:t>왜 전자레인지 크기는 다 비슷할까</a:t>
            </a:r>
            <a:r>
              <a:rPr lang="en-US" altLang="ko-KR" sz="2000" dirty="0">
                <a:latin typeface="+mj-lt"/>
                <a:ea typeface="+mj-ea"/>
                <a:cs typeface="+mj-cs"/>
              </a:rPr>
              <a:t>?</a:t>
            </a:r>
            <a:endParaRPr kumimoji="0" lang="ko-KR" alt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8" name="제목 1"/>
          <p:cNvSpPr txBox="1">
            <a:spLocks/>
          </p:cNvSpPr>
          <p:nvPr/>
        </p:nvSpPr>
        <p:spPr>
          <a:xfrm>
            <a:off x="1043608" y="2348880"/>
            <a:ext cx="4752528" cy="780764"/>
          </a:xfrm>
          <a:prstGeom prst="rect">
            <a:avLst/>
          </a:prstGeom>
        </p:spPr>
        <p:txBody>
          <a:bodyPr vert="horz" lIns="91440" tIns="45720" rIns="91440" bIns="45720" rtlCol="0" anchor="ctr">
            <a:noAutofit/>
          </a:bodyPr>
          <a:lstStyle/>
          <a:p>
            <a:pPr marL="0" marR="0" lvl="0" indent="0" algn="just" defTabSz="914400" rtl="0" eaLnBrk="1" fontAlgn="auto" latinLnBrk="1" hangingPunct="1">
              <a:lnSpc>
                <a:spcPct val="100000"/>
              </a:lnSpc>
              <a:spcBef>
                <a:spcPct val="0"/>
              </a:spcBef>
              <a:spcAft>
                <a:spcPts val="0"/>
              </a:spcAft>
              <a:buClrTx/>
              <a:buSzTx/>
              <a:buFontTx/>
              <a:buNone/>
              <a:tabLst/>
              <a:defRPr/>
            </a:pPr>
            <a:r>
              <a:rPr kumimoji="0" lang="ko-KR" altLang="en-US" sz="2000" b="0" i="0" u="none" strike="noStrike" kern="1200" cap="none" spc="0" normalizeH="0" baseline="0" noProof="0" dirty="0">
                <a:ln>
                  <a:noFill/>
                </a:ln>
                <a:solidFill>
                  <a:schemeClr val="tx1"/>
                </a:solidFill>
                <a:effectLst/>
                <a:uLnTx/>
                <a:uFillTx/>
                <a:latin typeface="+mj-lt"/>
                <a:ea typeface="+mj-ea"/>
                <a:cs typeface="+mj-cs"/>
              </a:rPr>
              <a:t>내부 크기는 </a:t>
            </a:r>
            <a:r>
              <a:rPr kumimoji="0" lang="ko-KR" altLang="en-US" sz="2000" b="0" i="0" u="none" strike="noStrike" kern="1200" cap="none" spc="0" normalizeH="0" baseline="0" noProof="0" dirty="0" err="1">
                <a:ln>
                  <a:noFill/>
                </a:ln>
                <a:solidFill>
                  <a:schemeClr val="tx1"/>
                </a:solidFill>
                <a:effectLst/>
                <a:uLnTx/>
                <a:uFillTx/>
                <a:latin typeface="+mj-lt"/>
                <a:ea typeface="+mj-ea"/>
                <a:cs typeface="+mj-cs"/>
              </a:rPr>
              <a:t>반파장</a:t>
            </a:r>
            <a:r>
              <a:rPr kumimoji="0" lang="ko-KR" altLang="en-US" sz="2000" b="0" i="0" u="none" strike="noStrike" kern="1200" cap="none" spc="0" normalizeH="0" baseline="0" noProof="0" dirty="0">
                <a:ln>
                  <a:noFill/>
                </a:ln>
                <a:solidFill>
                  <a:schemeClr val="tx1"/>
                </a:solidFill>
                <a:effectLst/>
                <a:uLnTx/>
                <a:uFillTx/>
                <a:latin typeface="+mj-lt"/>
                <a:ea typeface="+mj-ea"/>
                <a:cs typeface="+mj-cs"/>
              </a:rPr>
              <a:t> </a:t>
            </a:r>
            <a:r>
              <a:rPr kumimoji="0" lang="en-US" altLang="ko-KR" sz="2000" b="0" i="0" u="none" strike="noStrike" kern="1200" cap="none" spc="0" normalizeH="0" baseline="0" noProof="0" dirty="0">
                <a:ln>
                  <a:noFill/>
                </a:ln>
                <a:solidFill>
                  <a:schemeClr val="tx1"/>
                </a:solidFill>
                <a:effectLst/>
                <a:uLnTx/>
                <a:uFillTx/>
                <a:latin typeface="+mj-lt"/>
                <a:ea typeface="+mj-ea"/>
                <a:cs typeface="+mj-cs"/>
              </a:rPr>
              <a:t>(</a:t>
            </a:r>
            <a:r>
              <a:rPr kumimoji="0" lang="en-US" altLang="ko-KR" sz="2000" b="0" i="0" u="none" strike="noStrike" kern="1200" cap="none" spc="0" normalizeH="0" baseline="0" noProof="0" dirty="0" smtClean="0">
                <a:ln>
                  <a:noFill/>
                </a:ln>
                <a:solidFill>
                  <a:schemeClr val="tx1"/>
                </a:solidFill>
                <a:effectLst/>
                <a:uLnTx/>
                <a:uFillTx/>
                <a:latin typeface="+mj-lt"/>
                <a:ea typeface="+mj-ea"/>
                <a:cs typeface="+mj-cs"/>
              </a:rPr>
              <a:t>6.2 </a:t>
            </a:r>
            <a:r>
              <a:rPr kumimoji="0" lang="en-US" altLang="ko-KR" sz="2000" b="0" i="0" u="none" strike="noStrike" kern="1200" cap="none" spc="0" normalizeH="0" baseline="0" noProof="0" dirty="0">
                <a:ln>
                  <a:noFill/>
                </a:ln>
                <a:solidFill>
                  <a:schemeClr val="tx1"/>
                </a:solidFill>
                <a:effectLst/>
                <a:uLnTx/>
                <a:uFillTx/>
                <a:latin typeface="+mj-lt"/>
                <a:ea typeface="+mj-ea"/>
                <a:cs typeface="+mj-cs"/>
              </a:rPr>
              <a:t>cm) </a:t>
            </a:r>
            <a:r>
              <a:rPr kumimoji="0" lang="ko-KR" altLang="en-US" sz="2000" b="0" i="0" u="none" strike="noStrike" kern="1200" cap="none" spc="0" normalizeH="0" baseline="0" noProof="0" dirty="0">
                <a:ln>
                  <a:noFill/>
                </a:ln>
                <a:solidFill>
                  <a:schemeClr val="tx1"/>
                </a:solidFill>
                <a:effectLst/>
                <a:uLnTx/>
                <a:uFillTx/>
                <a:latin typeface="+mj-lt"/>
                <a:ea typeface="+mj-ea"/>
                <a:cs typeface="+mj-cs"/>
              </a:rPr>
              <a:t>의 정수배가 되어야 한다</a:t>
            </a:r>
            <a:r>
              <a:rPr kumimoji="0" lang="en-US" altLang="ko-KR" sz="2000" b="0" i="0" u="none" strike="noStrike" kern="1200" cap="none" spc="0" normalizeH="0" baseline="0" noProof="0" dirty="0">
                <a:ln>
                  <a:noFill/>
                </a:ln>
                <a:solidFill>
                  <a:schemeClr val="tx1"/>
                </a:solidFill>
                <a:effectLst/>
                <a:uLnTx/>
                <a:uFillTx/>
                <a:latin typeface="+mj-lt"/>
                <a:ea typeface="+mj-ea"/>
                <a:cs typeface="+mj-cs"/>
              </a:rPr>
              <a:t>. </a:t>
            </a:r>
          </a:p>
          <a:p>
            <a:pPr marL="0" marR="0" lvl="0" indent="0" algn="just" defTabSz="914400" rtl="0" eaLnBrk="1" fontAlgn="auto" latinLnBrk="1" hangingPunct="1">
              <a:lnSpc>
                <a:spcPct val="100000"/>
              </a:lnSpc>
              <a:spcBef>
                <a:spcPct val="0"/>
              </a:spcBef>
              <a:spcAft>
                <a:spcPts val="0"/>
              </a:spcAft>
              <a:buClrTx/>
              <a:buSzTx/>
              <a:buFontTx/>
              <a:buNone/>
              <a:tabLst/>
              <a:defRPr/>
            </a:pPr>
            <a:endParaRPr lang="en-US" altLang="ko-KR" sz="2000" dirty="0">
              <a:latin typeface="+mj-lt"/>
              <a:ea typeface="+mj-ea"/>
              <a:cs typeface="+mj-cs"/>
            </a:endParaRPr>
          </a:p>
        </p:txBody>
      </p:sp>
      <p:sp>
        <p:nvSpPr>
          <p:cNvPr id="19" name="직사각형 18"/>
          <p:cNvSpPr/>
          <p:nvPr/>
        </p:nvSpPr>
        <p:spPr>
          <a:xfrm>
            <a:off x="4427984" y="3356992"/>
            <a:ext cx="4572000" cy="646331"/>
          </a:xfrm>
          <a:prstGeom prst="rect">
            <a:avLst/>
          </a:prstGeom>
        </p:spPr>
        <p:txBody>
          <a:bodyPr>
            <a:spAutoFit/>
          </a:bodyPr>
          <a:lstStyle/>
          <a:p>
            <a:pPr lvl="0" algn="just">
              <a:spcBef>
                <a:spcPct val="0"/>
              </a:spcBef>
              <a:defRPr/>
            </a:pPr>
            <a:r>
              <a:rPr lang="ko-KR" altLang="en-US" dirty="0"/>
              <a:t>전자기파의 세기가 위치마다 다르다</a:t>
            </a:r>
            <a:r>
              <a:rPr lang="en-US" altLang="ko-KR" dirty="0"/>
              <a:t>. </a:t>
            </a:r>
          </a:p>
          <a:p>
            <a:pPr lvl="0" algn="just">
              <a:spcBef>
                <a:spcPct val="0"/>
              </a:spcBef>
              <a:defRPr/>
            </a:pPr>
            <a:r>
              <a:rPr lang="en-US" altLang="ko-KR" dirty="0"/>
              <a:t>-&gt; </a:t>
            </a:r>
            <a:r>
              <a:rPr lang="ko-KR" altLang="en-US" dirty="0"/>
              <a:t>회전판 필요</a:t>
            </a:r>
          </a:p>
        </p:txBody>
      </p:sp>
      <p:cxnSp>
        <p:nvCxnSpPr>
          <p:cNvPr id="21" name="직선 화살표 연결선 20"/>
          <p:cNvCxnSpPr/>
          <p:nvPr/>
        </p:nvCxnSpPr>
        <p:spPr>
          <a:xfrm>
            <a:off x="2339752" y="3861048"/>
            <a:ext cx="0" cy="720080"/>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직선 화살표 연결선 22"/>
          <p:cNvCxnSpPr/>
          <p:nvPr/>
        </p:nvCxnSpPr>
        <p:spPr>
          <a:xfrm>
            <a:off x="1907704" y="3861048"/>
            <a:ext cx="0" cy="720080"/>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직선 화살표 연결선 23"/>
          <p:cNvCxnSpPr/>
          <p:nvPr/>
        </p:nvCxnSpPr>
        <p:spPr>
          <a:xfrm>
            <a:off x="2771800" y="3861048"/>
            <a:ext cx="0" cy="720080"/>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3203848" y="3861048"/>
            <a:ext cx="0" cy="720080"/>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직선 화살표 연결선 25"/>
          <p:cNvCxnSpPr/>
          <p:nvPr/>
        </p:nvCxnSpPr>
        <p:spPr>
          <a:xfrm>
            <a:off x="1465928" y="3861048"/>
            <a:ext cx="0" cy="720080"/>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직선 화살표 연결선 26"/>
          <p:cNvCxnSpPr/>
          <p:nvPr/>
        </p:nvCxnSpPr>
        <p:spPr>
          <a:xfrm>
            <a:off x="1576848" y="3995336"/>
            <a:ext cx="0" cy="504056"/>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a:off x="1341368" y="4005064"/>
            <a:ext cx="0" cy="504056"/>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a:off x="2022536" y="3975880"/>
            <a:ext cx="0" cy="504056"/>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p:cNvCxnSpPr/>
          <p:nvPr/>
        </p:nvCxnSpPr>
        <p:spPr>
          <a:xfrm>
            <a:off x="1787056" y="3985608"/>
            <a:ext cx="0" cy="504056"/>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a:off x="2464312" y="3975880"/>
            <a:ext cx="0" cy="504056"/>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a:off x="2228832" y="3985608"/>
            <a:ext cx="0" cy="504056"/>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a:off x="2886632" y="3956424"/>
            <a:ext cx="0" cy="504056"/>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2651152" y="3966152"/>
            <a:ext cx="0" cy="504056"/>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a:off x="3328408" y="3962240"/>
            <a:ext cx="0" cy="504056"/>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a:off x="3092928" y="3971968"/>
            <a:ext cx="0" cy="504056"/>
          </a:xfrm>
          <a:prstGeom prst="straightConnector1">
            <a:avLst/>
          </a:prstGeom>
          <a:ln w="28575">
            <a:solidFill>
              <a:schemeClr val="accent2">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제목 1"/>
          <p:cNvSpPr txBox="1">
            <a:spLocks/>
          </p:cNvSpPr>
          <p:nvPr/>
        </p:nvSpPr>
        <p:spPr>
          <a:xfrm>
            <a:off x="827584" y="44624"/>
            <a:ext cx="7488535" cy="77946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dirty="0"/>
              <a:t>Physics of microwave open </a:t>
            </a:r>
            <a:r>
              <a:rPr lang="ko-KR" altLang="en-US" sz="3600" dirty="0"/>
              <a:t>전자레인지의 물리</a:t>
            </a:r>
          </a:p>
        </p:txBody>
      </p:sp>
      <p:sp>
        <p:nvSpPr>
          <p:cNvPr id="3" name="TextBox 2"/>
          <p:cNvSpPr txBox="1"/>
          <p:nvPr/>
        </p:nvSpPr>
        <p:spPr>
          <a:xfrm>
            <a:off x="3923928" y="2638213"/>
            <a:ext cx="5112568" cy="646331"/>
          </a:xfrm>
          <a:prstGeom prst="rect">
            <a:avLst/>
          </a:prstGeom>
          <a:noFill/>
        </p:spPr>
        <p:txBody>
          <a:bodyPr wrap="square" rtlCol="0">
            <a:spAutoFit/>
          </a:bodyPr>
          <a:lstStyle/>
          <a:p>
            <a:r>
              <a:rPr lang="en-US" altLang="ko-KR" dirty="0"/>
              <a:t>The internal size should be an integral multiple of half the wavelength (6.4 cm)</a:t>
            </a:r>
            <a:endParaRPr lang="ko-KR" altLang="en-US" dirty="0"/>
          </a:p>
        </p:txBody>
      </p:sp>
      <p:sp>
        <p:nvSpPr>
          <p:cNvPr id="28" name="TextBox 27"/>
          <p:cNvSpPr txBox="1"/>
          <p:nvPr/>
        </p:nvSpPr>
        <p:spPr>
          <a:xfrm>
            <a:off x="4427984" y="3980963"/>
            <a:ext cx="3835278" cy="1200329"/>
          </a:xfrm>
          <a:prstGeom prst="rect">
            <a:avLst/>
          </a:prstGeom>
          <a:noFill/>
        </p:spPr>
        <p:txBody>
          <a:bodyPr wrap="square" rtlCol="0">
            <a:spAutoFit/>
          </a:bodyPr>
          <a:lstStyle/>
          <a:p>
            <a:r>
              <a:rPr lang="en-US" altLang="ko-KR" dirty="0"/>
              <a:t>The intensity of the electromagnetic wave varies from position to position.</a:t>
            </a:r>
          </a:p>
          <a:p>
            <a:r>
              <a:rPr lang="en-US" altLang="ko-KR" dirty="0"/>
              <a:t>&gt; Need rotational plate</a:t>
            </a:r>
            <a:endParaRPr lang="ko-KR" altLang="en-US" dirty="0"/>
          </a:p>
        </p:txBody>
      </p:sp>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397" y="965262"/>
            <a:ext cx="3228975" cy="1419225"/>
          </a:xfrm>
          <a:prstGeom prst="rect">
            <a:avLst/>
          </a:prstGeom>
        </p:spPr>
      </p:pic>
      <p:pic>
        <p:nvPicPr>
          <p:cNvPr id="4" name="그림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2909" y="513802"/>
            <a:ext cx="3311587" cy="2148377"/>
          </a:xfrm>
          <a:prstGeom prst="rect">
            <a:avLst/>
          </a:prstGeom>
        </p:spPr>
      </p:pic>
    </p:spTree>
    <p:extLst>
      <p:ext uri="{BB962C8B-B14F-4D97-AF65-F5344CB8AC3E}">
        <p14:creationId xmlns:p14="http://schemas.microsoft.com/office/powerpoint/2010/main" val="39328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제목 1"/>
          <p:cNvSpPr txBox="1">
            <a:spLocks/>
          </p:cNvSpPr>
          <p:nvPr/>
        </p:nvSpPr>
        <p:spPr>
          <a:xfrm>
            <a:off x="1043608" y="2204864"/>
            <a:ext cx="7920880" cy="780764"/>
          </a:xfrm>
          <a:prstGeom prst="rect">
            <a:avLst/>
          </a:prstGeom>
        </p:spPr>
        <p:txBody>
          <a:bodyPr vert="horz" lIns="91440" tIns="45720" rIns="91440" bIns="45720" rtlCol="0" anchor="ctr">
            <a:noAutofit/>
          </a:bodyPr>
          <a:lstStyle/>
          <a:p>
            <a:pPr marL="0" marR="0" lvl="0" indent="0" algn="just" defTabSz="914400" rtl="0" eaLnBrk="1" fontAlgn="auto" latinLnBrk="1" hangingPunct="1">
              <a:lnSpc>
                <a:spcPct val="100000"/>
              </a:lnSpc>
              <a:spcBef>
                <a:spcPct val="0"/>
              </a:spcBef>
              <a:spcAft>
                <a:spcPts val="0"/>
              </a:spcAft>
              <a:buClrTx/>
              <a:buSzTx/>
              <a:buFontTx/>
              <a:buNone/>
              <a:tabLst/>
              <a:defRPr/>
            </a:pPr>
            <a:r>
              <a:rPr lang="ko-KR" altLang="en-US" sz="2000" dirty="0">
                <a:latin typeface="+mj-lt"/>
                <a:ea typeface="+mj-ea"/>
                <a:cs typeface="+mj-cs"/>
              </a:rPr>
              <a:t>마이크로파는 유리문을 잘 통과하지만 </a:t>
            </a:r>
            <a:endParaRPr lang="en-US" altLang="ko-KR" sz="2000" dirty="0">
              <a:latin typeface="+mj-lt"/>
              <a:ea typeface="+mj-ea"/>
              <a:cs typeface="+mj-cs"/>
            </a:endParaRPr>
          </a:p>
          <a:p>
            <a:pPr marL="0" marR="0" lvl="0" indent="0" algn="just" defTabSz="914400" rtl="0" eaLnBrk="1" fontAlgn="auto" latinLnBrk="1" hangingPunct="1">
              <a:lnSpc>
                <a:spcPct val="100000"/>
              </a:lnSpc>
              <a:spcBef>
                <a:spcPct val="0"/>
              </a:spcBef>
              <a:spcAft>
                <a:spcPts val="0"/>
              </a:spcAft>
              <a:buClrTx/>
              <a:buSzTx/>
              <a:buFontTx/>
              <a:buNone/>
              <a:tabLst/>
              <a:defRPr/>
            </a:pPr>
            <a:r>
              <a:rPr kumimoji="0" lang="en-US" altLang="ko-KR" sz="2000" b="0" i="0" u="none" strike="noStrike" kern="1200" cap="none" spc="0" normalizeH="0" baseline="0" noProof="0" dirty="0">
                <a:ln>
                  <a:noFill/>
                </a:ln>
                <a:solidFill>
                  <a:schemeClr val="tx1"/>
                </a:solidFill>
                <a:effectLst/>
                <a:uLnTx/>
                <a:uFillTx/>
                <a:latin typeface="+mj-lt"/>
                <a:ea typeface="+mj-ea"/>
                <a:cs typeface="+mj-cs"/>
              </a:rPr>
              <a:t>                </a:t>
            </a:r>
            <a:r>
              <a:rPr kumimoji="0" lang="ko-KR" altLang="en-US" sz="2000" b="0" i="0" u="none" strike="noStrike" kern="1200" cap="none" spc="0" normalizeH="0" baseline="0" noProof="0" dirty="0">
                <a:ln>
                  <a:noFill/>
                </a:ln>
                <a:solidFill>
                  <a:schemeClr val="tx1"/>
                </a:solidFill>
                <a:effectLst/>
                <a:uLnTx/>
                <a:uFillTx/>
                <a:latin typeface="+mj-lt"/>
                <a:ea typeface="+mj-ea"/>
                <a:cs typeface="+mj-cs"/>
              </a:rPr>
              <a:t>파장보다 훨씬 촘촘한 철망이 있는 곳에서는 반사한다</a:t>
            </a:r>
            <a:r>
              <a:rPr kumimoji="0" lang="en-US" altLang="ko-KR" sz="2000" b="0" i="0" u="none" strike="noStrike" kern="1200" cap="none" spc="0" normalizeH="0" baseline="0" noProof="0" dirty="0">
                <a:ln>
                  <a:noFill/>
                </a:ln>
                <a:solidFill>
                  <a:schemeClr val="tx1"/>
                </a:solidFill>
                <a:effectLst/>
                <a:uLnTx/>
                <a:uFillTx/>
                <a:latin typeface="+mj-lt"/>
                <a:ea typeface="+mj-ea"/>
                <a:cs typeface="+mj-cs"/>
              </a:rPr>
              <a:t>.</a:t>
            </a:r>
          </a:p>
          <a:p>
            <a:pPr marL="0" marR="0" lvl="0" indent="0" algn="just" defTabSz="914400" rtl="0" eaLnBrk="1" fontAlgn="auto" latinLnBrk="1" hangingPunct="1">
              <a:lnSpc>
                <a:spcPct val="100000"/>
              </a:lnSpc>
              <a:spcBef>
                <a:spcPct val="0"/>
              </a:spcBef>
              <a:spcAft>
                <a:spcPts val="0"/>
              </a:spcAft>
              <a:buClrTx/>
              <a:buSzTx/>
              <a:buFontTx/>
              <a:buNone/>
              <a:tabLst/>
              <a:defRPr/>
            </a:pPr>
            <a:endParaRPr lang="en-US" altLang="ko-KR" sz="2000" dirty="0">
              <a:latin typeface="+mj-lt"/>
              <a:ea typeface="+mj-ea"/>
              <a:cs typeface="+mj-cs"/>
            </a:endParaRPr>
          </a:p>
        </p:txBody>
      </p:sp>
      <p:sp>
        <p:nvSpPr>
          <p:cNvPr id="19" name="직사각형 18"/>
          <p:cNvSpPr/>
          <p:nvPr/>
        </p:nvSpPr>
        <p:spPr>
          <a:xfrm>
            <a:off x="5148064" y="3985727"/>
            <a:ext cx="4572000" cy="646331"/>
          </a:xfrm>
          <a:prstGeom prst="rect">
            <a:avLst/>
          </a:prstGeom>
        </p:spPr>
        <p:txBody>
          <a:bodyPr>
            <a:spAutoFit/>
          </a:bodyPr>
          <a:lstStyle/>
          <a:p>
            <a:pPr lvl="0" algn="just">
              <a:spcBef>
                <a:spcPct val="0"/>
              </a:spcBef>
              <a:defRPr/>
            </a:pPr>
            <a:r>
              <a:rPr lang="ko-KR" altLang="en-US" dirty="0"/>
              <a:t>가동 중 문이 열리면 </a:t>
            </a:r>
            <a:endParaRPr lang="en-US" altLang="ko-KR" dirty="0"/>
          </a:p>
          <a:p>
            <a:pPr lvl="0" algn="just">
              <a:spcBef>
                <a:spcPct val="0"/>
              </a:spcBef>
              <a:defRPr/>
            </a:pPr>
            <a:r>
              <a:rPr lang="ko-KR" altLang="en-US" dirty="0"/>
              <a:t>즉시 가동을 중단하는 장치도 필요</a:t>
            </a:r>
            <a:r>
              <a:rPr lang="en-US" altLang="ko-KR" dirty="0"/>
              <a:t>.</a:t>
            </a:r>
            <a:endParaRPr lang="ko-KR" altLang="en-US" dirty="0"/>
          </a:p>
        </p:txBody>
      </p:sp>
      <p:sp>
        <p:nvSpPr>
          <p:cNvPr id="9" name="제목 1"/>
          <p:cNvSpPr txBox="1">
            <a:spLocks/>
          </p:cNvSpPr>
          <p:nvPr/>
        </p:nvSpPr>
        <p:spPr>
          <a:xfrm>
            <a:off x="1038038" y="1249946"/>
            <a:ext cx="6408712" cy="780764"/>
          </a:xfrm>
          <a:prstGeom prst="rect">
            <a:avLst/>
          </a:prstGeom>
        </p:spPr>
        <p:txBody>
          <a:bodyPr vert="horz" lIns="91440" tIns="45720" rIns="91440" bIns="45720" rtlCol="0" anchor="ctr">
            <a:noAutofit/>
          </a:bodyPr>
          <a:lstStyle/>
          <a:p>
            <a:pPr algn="just">
              <a:spcBef>
                <a:spcPct val="0"/>
              </a:spcBef>
              <a:defRPr/>
            </a:pPr>
            <a:r>
              <a:rPr lang="en-US" altLang="ko-KR" sz="2000" dirty="0">
                <a:latin typeface="+mj-lt"/>
                <a:ea typeface="+mj-ea"/>
                <a:cs typeface="+mj-cs"/>
              </a:rPr>
              <a:t>Q. </a:t>
            </a:r>
            <a:r>
              <a:rPr lang="en-US" altLang="ko-KR" sz="2000" dirty="0"/>
              <a:t>Why is a wire mesh on the glass door ?</a:t>
            </a:r>
          </a:p>
          <a:p>
            <a:pPr marL="0" marR="0" lvl="0" indent="0" algn="just" defTabSz="914400" rtl="0" eaLnBrk="1" fontAlgn="auto" latinLnBrk="1" hangingPunct="1">
              <a:lnSpc>
                <a:spcPct val="100000"/>
              </a:lnSpc>
              <a:spcBef>
                <a:spcPct val="0"/>
              </a:spcBef>
              <a:spcAft>
                <a:spcPts val="0"/>
              </a:spcAft>
              <a:buClrTx/>
              <a:buSzTx/>
              <a:buFontTx/>
              <a:buNone/>
              <a:tabLst/>
              <a:defRPr/>
            </a:pPr>
            <a:r>
              <a:rPr lang="ko-KR" altLang="en-US" sz="2000" dirty="0">
                <a:latin typeface="+mj-lt"/>
                <a:ea typeface="+mj-ea"/>
                <a:cs typeface="+mj-cs"/>
              </a:rPr>
              <a:t>왜 유리문에는 철망이 씌워 있을까</a:t>
            </a:r>
            <a:r>
              <a:rPr lang="en-US" altLang="ko-KR" sz="2000" dirty="0">
                <a:latin typeface="+mj-lt"/>
                <a:ea typeface="+mj-ea"/>
                <a:cs typeface="+mj-cs"/>
              </a:rPr>
              <a:t>?</a:t>
            </a:r>
            <a:endParaRPr kumimoji="0" lang="ko-KR" alt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제목 1"/>
          <p:cNvSpPr txBox="1">
            <a:spLocks/>
          </p:cNvSpPr>
          <p:nvPr/>
        </p:nvSpPr>
        <p:spPr>
          <a:xfrm>
            <a:off x="827584" y="44624"/>
            <a:ext cx="7488535" cy="77946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dirty="0"/>
              <a:t>Physics of microwave open </a:t>
            </a:r>
            <a:r>
              <a:rPr lang="ko-KR" altLang="en-US" sz="3600" dirty="0"/>
              <a:t>전자레인지의 물리</a:t>
            </a:r>
          </a:p>
        </p:txBody>
      </p:sp>
      <p:sp>
        <p:nvSpPr>
          <p:cNvPr id="3" name="TextBox 2"/>
          <p:cNvSpPr txBox="1"/>
          <p:nvPr/>
        </p:nvSpPr>
        <p:spPr>
          <a:xfrm>
            <a:off x="4932040" y="2771636"/>
            <a:ext cx="4104456" cy="830997"/>
          </a:xfrm>
          <a:prstGeom prst="rect">
            <a:avLst/>
          </a:prstGeom>
          <a:noFill/>
        </p:spPr>
        <p:txBody>
          <a:bodyPr wrap="square" rtlCol="0">
            <a:spAutoFit/>
          </a:bodyPr>
          <a:lstStyle/>
          <a:p>
            <a:r>
              <a:rPr lang="en-US" altLang="ko-KR" sz="1600" dirty="0"/>
              <a:t>Microwaves pass well through the glass door but they are reflected where there is a wire mesh much wider than the wavelength.</a:t>
            </a:r>
            <a:endParaRPr lang="ko-KR" altLang="en-US" sz="1600" dirty="0"/>
          </a:p>
        </p:txBody>
      </p:sp>
      <p:sp>
        <p:nvSpPr>
          <p:cNvPr id="11" name="TextBox 10"/>
          <p:cNvSpPr txBox="1"/>
          <p:nvPr/>
        </p:nvSpPr>
        <p:spPr>
          <a:xfrm>
            <a:off x="5119581" y="4653136"/>
            <a:ext cx="3772899" cy="830997"/>
          </a:xfrm>
          <a:prstGeom prst="rect">
            <a:avLst/>
          </a:prstGeom>
          <a:noFill/>
        </p:spPr>
        <p:txBody>
          <a:bodyPr wrap="square" rtlCol="0">
            <a:spAutoFit/>
          </a:bodyPr>
          <a:lstStyle/>
          <a:p>
            <a:r>
              <a:rPr lang="en-US" altLang="ko-KR" sz="1600" dirty="0"/>
              <a:t>If the door is opened during operation, it is necessary to stop the operation immediately.</a:t>
            </a:r>
            <a:endParaRPr lang="ko-KR" altLang="en-US" sz="1600" dirty="0"/>
          </a:p>
        </p:txBody>
      </p:sp>
      <p:pic>
        <p:nvPicPr>
          <p:cNvPr id="2" name="그림 1">
            <a:extLst>
              <a:ext uri="{FF2B5EF4-FFF2-40B4-BE49-F238E27FC236}">
                <a16:creationId xmlns:a16="http://schemas.microsoft.com/office/drawing/2014/main" id="{DC8EFC23-DDD6-7845-0BAB-27B8A710BC73}"/>
              </a:ext>
            </a:extLst>
          </p:cNvPr>
          <p:cNvPicPr>
            <a:picLocks noChangeAspect="1"/>
          </p:cNvPicPr>
          <p:nvPr/>
        </p:nvPicPr>
        <p:blipFill>
          <a:blip r:embed="rId2"/>
          <a:stretch>
            <a:fillRect/>
          </a:stretch>
        </p:blipFill>
        <p:spPr>
          <a:xfrm>
            <a:off x="170463" y="3209996"/>
            <a:ext cx="4768427" cy="2590608"/>
          </a:xfrm>
          <a:prstGeom prst="rect">
            <a:avLst/>
          </a:prstGeom>
        </p:spPr>
      </p:pic>
      <p:sp>
        <p:nvSpPr>
          <p:cNvPr id="4" name="TextBox 3">
            <a:extLst>
              <a:ext uri="{FF2B5EF4-FFF2-40B4-BE49-F238E27FC236}">
                <a16:creationId xmlns:a16="http://schemas.microsoft.com/office/drawing/2014/main" id="{E093B01E-3D77-2012-779D-140729DC476F}"/>
              </a:ext>
            </a:extLst>
          </p:cNvPr>
          <p:cNvSpPr txBox="1"/>
          <p:nvPr/>
        </p:nvSpPr>
        <p:spPr>
          <a:xfrm>
            <a:off x="6395590" y="5515440"/>
            <a:ext cx="2721676" cy="307777"/>
          </a:xfrm>
          <a:prstGeom prst="rect">
            <a:avLst/>
          </a:prstGeom>
          <a:noFill/>
        </p:spPr>
        <p:txBody>
          <a:bodyPr wrap="square" rtlCol="0">
            <a:spAutoFit/>
          </a:bodyPr>
          <a:lstStyle/>
          <a:p>
            <a:r>
              <a:rPr lang="ko-KR" altLang="en-US" sz="1400" dirty="0"/>
              <a:t>구멍은 파장의 </a:t>
            </a:r>
            <a:r>
              <a:rPr lang="en-US" altLang="ko-KR" sz="1400" dirty="0"/>
              <a:t>1/100 </a:t>
            </a:r>
            <a:r>
              <a:rPr lang="ko-KR" altLang="en-US" sz="1400" dirty="0"/>
              <a:t>수준</a:t>
            </a:r>
          </a:p>
        </p:txBody>
      </p:sp>
    </p:spTree>
    <p:extLst>
      <p:ext uri="{BB962C8B-B14F-4D97-AF65-F5344CB8AC3E}">
        <p14:creationId xmlns:p14="http://schemas.microsoft.com/office/powerpoint/2010/main" val="4068378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2483768" y="116632"/>
            <a:ext cx="5040312" cy="706437"/>
          </a:xfrm>
        </p:spPr>
        <p:txBody>
          <a:bodyPr>
            <a:noAutofit/>
          </a:bodyPr>
          <a:lstStyle/>
          <a:p>
            <a:pPr algn="l"/>
            <a:r>
              <a:rPr lang="en-US" altLang="ko-KR" sz="3200" b="1" dirty="0"/>
              <a:t>&lt;</a:t>
            </a:r>
            <a:r>
              <a:rPr lang="ko-KR" altLang="en-US" sz="3200" b="1" dirty="0"/>
              <a:t>전자기파란</a:t>
            </a:r>
            <a:r>
              <a:rPr lang="en-US" altLang="ko-KR" sz="3200" b="1" dirty="0"/>
              <a:t>?&gt; </a:t>
            </a:r>
            <a:r>
              <a:rPr lang="ko-KR" altLang="en-US" sz="3200" b="1" dirty="0"/>
              <a:t>정리</a:t>
            </a:r>
          </a:p>
        </p:txBody>
      </p:sp>
      <p:sp>
        <p:nvSpPr>
          <p:cNvPr id="16" name="제목 1"/>
          <p:cNvSpPr txBox="1">
            <a:spLocks/>
          </p:cNvSpPr>
          <p:nvPr/>
        </p:nvSpPr>
        <p:spPr>
          <a:xfrm>
            <a:off x="862599" y="3230400"/>
            <a:ext cx="7834704" cy="706090"/>
          </a:xfrm>
          <a:prstGeom prst="rect">
            <a:avLst/>
          </a:prstGeom>
        </p:spPr>
        <p:txBody>
          <a:bodyPr vert="horz" lIns="91440" tIns="45720" rIns="91440" bIns="45720" rtlCol="0" anchor="ctr">
            <a:noAutofit/>
          </a:bodyPr>
          <a:lstStyle/>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전자기파는 전기를 띤 입자</a:t>
            </a:r>
            <a:r>
              <a:rPr lang="en-US" altLang="ko-KR" sz="2000" dirty="0">
                <a:latin typeface="+mj-lt"/>
                <a:ea typeface="+mj-ea"/>
                <a:cs typeface="+mj-cs"/>
              </a:rPr>
              <a:t>(</a:t>
            </a:r>
            <a:r>
              <a:rPr lang="ko-KR" altLang="en-US" sz="2000" dirty="0">
                <a:latin typeface="+mj-lt"/>
                <a:ea typeface="+mj-ea"/>
                <a:cs typeface="+mj-cs"/>
              </a:rPr>
              <a:t>주로 전자</a:t>
            </a:r>
            <a:r>
              <a:rPr lang="en-US" altLang="ko-KR" sz="2000" dirty="0">
                <a:latin typeface="+mj-lt"/>
                <a:ea typeface="+mj-ea"/>
                <a:cs typeface="+mj-cs"/>
              </a:rPr>
              <a:t>)</a:t>
            </a:r>
            <a:r>
              <a:rPr lang="ko-KR" altLang="en-US" sz="2000" dirty="0">
                <a:latin typeface="+mj-lt"/>
                <a:ea typeface="+mj-ea"/>
                <a:cs typeface="+mj-cs"/>
              </a:rPr>
              <a:t>가 진동을 할 때 발생되며</a:t>
            </a:r>
            <a:r>
              <a:rPr lang="en-US" altLang="ko-KR" sz="2000" dirty="0">
                <a:latin typeface="+mj-lt"/>
                <a:ea typeface="+mj-ea"/>
                <a:cs typeface="+mj-cs"/>
              </a:rPr>
              <a:t>, </a:t>
            </a:r>
            <a:r>
              <a:rPr lang="ko-KR" altLang="en-US" sz="2000" dirty="0">
                <a:latin typeface="+mj-lt"/>
                <a:ea typeface="+mj-ea"/>
                <a:cs typeface="+mj-cs"/>
              </a:rPr>
              <a:t>그 파동의 </a:t>
            </a:r>
            <a:r>
              <a:rPr lang="en-US" altLang="ko-KR" sz="2000" dirty="0">
                <a:latin typeface="+mj-lt"/>
                <a:ea typeface="+mj-ea"/>
                <a:cs typeface="+mj-cs"/>
              </a:rPr>
              <a:t>___</a:t>
            </a:r>
            <a:r>
              <a:rPr lang="ko-KR" altLang="en-US" sz="2000" dirty="0">
                <a:latin typeface="+mj-lt"/>
                <a:ea typeface="+mj-ea"/>
                <a:cs typeface="+mj-cs"/>
              </a:rPr>
              <a:t>의 속도로 퍼져간다</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전자기파는 파장이나 진동 </a:t>
            </a:r>
            <a:r>
              <a:rPr lang="en-US" altLang="ko-KR" sz="2000" dirty="0">
                <a:latin typeface="+mj-lt"/>
                <a:ea typeface="+mj-ea"/>
                <a:cs typeface="+mj-cs"/>
              </a:rPr>
              <a:t>_______</a:t>
            </a:r>
            <a:r>
              <a:rPr lang="ko-KR" altLang="en-US" sz="2000" dirty="0">
                <a:latin typeface="+mj-lt"/>
                <a:ea typeface="+mj-ea"/>
                <a:cs typeface="+mj-cs"/>
              </a:rPr>
              <a:t>에 따라 다양한 이름으로 불린다</a:t>
            </a:r>
            <a:r>
              <a:rPr lang="en-US" altLang="ko-KR" sz="2000" dirty="0">
                <a:latin typeface="+mj-lt"/>
                <a:ea typeface="+mj-ea"/>
                <a:cs typeface="+mj-cs"/>
              </a:rPr>
              <a:t>.</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전자기파가 전기를 띤 다른 입자를 만나면 </a:t>
            </a:r>
            <a:r>
              <a:rPr lang="en-US" altLang="ko-KR" sz="2000" dirty="0">
                <a:latin typeface="+mj-lt"/>
                <a:ea typeface="+mj-ea"/>
                <a:cs typeface="+mj-cs"/>
              </a:rPr>
              <a:t>_____</a:t>
            </a:r>
            <a:r>
              <a:rPr lang="ko-KR" altLang="en-US" sz="2000" dirty="0">
                <a:latin typeface="+mj-lt"/>
                <a:ea typeface="+mj-ea"/>
                <a:cs typeface="+mj-cs"/>
              </a:rPr>
              <a:t>을 일으켜 전자의 흐름이나 열을 발생시킨다</a:t>
            </a:r>
            <a:r>
              <a:rPr lang="en-US" altLang="ko-KR" sz="2000" dirty="0">
                <a:latin typeface="+mj-lt"/>
                <a:ea typeface="+mj-ea"/>
                <a:cs typeface="+mj-cs"/>
              </a:rPr>
              <a:t>.</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kumimoji="0" lang="ko-KR" altLang="en-US" sz="2000" i="0" u="none" strike="noStrike" kern="1200" cap="none" spc="0" normalizeH="0" baseline="0" noProof="0" dirty="0">
              <a:ln>
                <a:noFill/>
              </a:ln>
              <a:solidFill>
                <a:schemeClr val="tx1"/>
              </a:solidFill>
              <a:effectLst/>
              <a:uLnTx/>
              <a:uFillTx/>
              <a:latin typeface="+mj-lt"/>
              <a:ea typeface="+mj-ea"/>
              <a:cs typeface="+mj-cs"/>
            </a:endParaRPr>
          </a:p>
        </p:txBody>
      </p:sp>
      <p:sp>
        <p:nvSpPr>
          <p:cNvPr id="8" name="직사각형 7">
            <a:hlinkClick r:id="rId2"/>
          </p:cNvPr>
          <p:cNvSpPr/>
          <p:nvPr/>
        </p:nvSpPr>
        <p:spPr>
          <a:xfrm>
            <a:off x="2987824" y="2308810"/>
            <a:ext cx="1656184" cy="400110"/>
          </a:xfrm>
          <a:prstGeom prst="rect">
            <a:avLst/>
          </a:prstGeom>
        </p:spPr>
        <p:txBody>
          <a:bodyPr wrap="square">
            <a:spAutoFit/>
          </a:bodyPr>
          <a:lstStyle/>
          <a:p>
            <a:r>
              <a:rPr lang="ko-KR" altLang="en-US" sz="2000" dirty="0">
                <a:solidFill>
                  <a:schemeClr val="tx2"/>
                </a:solidFill>
              </a:rPr>
              <a:t>빛</a:t>
            </a:r>
          </a:p>
        </p:txBody>
      </p:sp>
      <p:sp>
        <p:nvSpPr>
          <p:cNvPr id="9" name="직사각형 8">
            <a:hlinkClick r:id="rId2"/>
          </p:cNvPr>
          <p:cNvSpPr/>
          <p:nvPr/>
        </p:nvSpPr>
        <p:spPr>
          <a:xfrm>
            <a:off x="4433331" y="2910883"/>
            <a:ext cx="1368152" cy="400110"/>
          </a:xfrm>
          <a:prstGeom prst="rect">
            <a:avLst/>
          </a:prstGeom>
        </p:spPr>
        <p:txBody>
          <a:bodyPr wrap="square">
            <a:spAutoFit/>
          </a:bodyPr>
          <a:lstStyle/>
          <a:p>
            <a:r>
              <a:rPr lang="ko-KR" altLang="en-US" sz="2000" dirty="0">
                <a:solidFill>
                  <a:schemeClr val="tx2"/>
                </a:solidFill>
              </a:rPr>
              <a:t>주파수</a:t>
            </a:r>
          </a:p>
        </p:txBody>
      </p:sp>
      <p:sp>
        <p:nvSpPr>
          <p:cNvPr id="10" name="직사각형 9">
            <a:hlinkClick r:id="rId2"/>
          </p:cNvPr>
          <p:cNvSpPr/>
          <p:nvPr/>
        </p:nvSpPr>
        <p:spPr>
          <a:xfrm>
            <a:off x="6235160" y="3820978"/>
            <a:ext cx="1656184" cy="400110"/>
          </a:xfrm>
          <a:prstGeom prst="rect">
            <a:avLst/>
          </a:prstGeom>
        </p:spPr>
        <p:txBody>
          <a:bodyPr wrap="square">
            <a:spAutoFit/>
          </a:bodyPr>
          <a:lstStyle/>
          <a:p>
            <a:r>
              <a:rPr lang="ko-KR" altLang="en-US" sz="2000">
                <a:solidFill>
                  <a:schemeClr val="tx2"/>
                </a:solidFill>
              </a:rPr>
              <a:t>진동</a:t>
            </a:r>
            <a:endParaRPr lang="ko-KR" altLang="en-US" sz="2000" dirty="0">
              <a:solidFill>
                <a:schemeClr val="tx2"/>
              </a:solidFill>
            </a:endParaRPr>
          </a:p>
        </p:txBody>
      </p:sp>
    </p:spTree>
    <p:extLst>
      <p:ext uri="{BB962C8B-B14F-4D97-AF65-F5344CB8AC3E}">
        <p14:creationId xmlns:p14="http://schemas.microsoft.com/office/powerpoint/2010/main" val="245728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52280" y="44624"/>
            <a:ext cx="9056224" cy="706437"/>
          </a:xfrm>
        </p:spPr>
        <p:txBody>
          <a:bodyPr>
            <a:noAutofit/>
          </a:bodyPr>
          <a:lstStyle/>
          <a:p>
            <a:pPr algn="l"/>
            <a:r>
              <a:rPr lang="en-US" altLang="ko-KR" sz="3200" b="1" dirty="0"/>
              <a:t>Summary : What is microwave ?</a:t>
            </a:r>
            <a:endParaRPr lang="ko-KR" altLang="en-US" sz="3200" b="1" dirty="0"/>
          </a:p>
        </p:txBody>
      </p:sp>
      <p:sp>
        <p:nvSpPr>
          <p:cNvPr id="16" name="제목 1"/>
          <p:cNvSpPr txBox="1">
            <a:spLocks/>
          </p:cNvSpPr>
          <p:nvPr/>
        </p:nvSpPr>
        <p:spPr>
          <a:xfrm>
            <a:off x="862599" y="3230400"/>
            <a:ext cx="7834704" cy="706090"/>
          </a:xfrm>
          <a:prstGeom prst="rect">
            <a:avLst/>
          </a:prstGeom>
        </p:spPr>
        <p:txBody>
          <a:bodyPr vert="horz" lIns="91440" tIns="45720" rIns="91440" bIns="45720" rtlCol="0" anchor="ctr">
            <a:noAutofit/>
          </a:bodyPr>
          <a:lstStyle/>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en-US" altLang="ko-KR" sz="2000" dirty="0">
                <a:latin typeface="+mj-lt"/>
                <a:ea typeface="+mj-ea"/>
                <a:cs typeface="+mj-cs"/>
              </a:rPr>
              <a:t>Electromagnetic waves are generated when an electrically changed particles (mainly an electron) vibrates and spreads at the speed of </a:t>
            </a:r>
            <a:r>
              <a:rPr lang="en-US" altLang="ko-KR" sz="2000" u="sng" dirty="0">
                <a:latin typeface="+mj-lt"/>
                <a:ea typeface="+mj-ea"/>
                <a:cs typeface="+mj-cs"/>
              </a:rPr>
              <a:t>light</a:t>
            </a:r>
            <a:r>
              <a:rPr lang="en-US" altLang="ko-KR" sz="2000" dirty="0">
                <a:latin typeface="+mj-lt"/>
                <a:ea typeface="+mj-ea"/>
                <a:cs typeface="+mj-cs"/>
              </a:rPr>
              <a:t> of that wave.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en-US" altLang="ko-KR" sz="2000" dirty="0">
                <a:latin typeface="+mj-lt"/>
                <a:ea typeface="+mj-ea"/>
                <a:cs typeface="+mj-cs"/>
              </a:rPr>
              <a:t>Electromagnetic waves are called by various names depending on wavelength or vibration </a:t>
            </a:r>
            <a:r>
              <a:rPr lang="en-US" altLang="ko-KR" sz="2000" u="sng" dirty="0">
                <a:latin typeface="+mj-lt"/>
                <a:ea typeface="+mj-ea"/>
                <a:cs typeface="+mj-cs"/>
              </a:rPr>
              <a:t>frequency</a:t>
            </a:r>
            <a:r>
              <a:rPr lang="en-US" altLang="ko-KR" sz="2000" dirty="0">
                <a:latin typeface="+mj-lt"/>
                <a:ea typeface="+mj-ea"/>
                <a:cs typeface="+mj-cs"/>
              </a:rPr>
              <a:t>.</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en-US" altLang="ko-KR" sz="2000" dirty="0">
                <a:latin typeface="+mj-lt"/>
                <a:ea typeface="+mj-ea"/>
                <a:cs typeface="+mj-cs"/>
              </a:rPr>
              <a:t>When electromagnetic waves meet other charged particles, they cause </a:t>
            </a:r>
            <a:r>
              <a:rPr lang="en-US" altLang="ko-KR" sz="2000" u="sng" dirty="0">
                <a:latin typeface="+mj-lt"/>
                <a:ea typeface="+mj-ea"/>
                <a:cs typeface="+mj-cs"/>
              </a:rPr>
              <a:t>vibration</a:t>
            </a:r>
            <a:r>
              <a:rPr lang="en-US" altLang="ko-KR" sz="2000" dirty="0">
                <a:latin typeface="+mj-lt"/>
                <a:ea typeface="+mj-ea"/>
                <a:cs typeface="+mj-cs"/>
              </a:rPr>
              <a:t> and generate electrons flow or heat.</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kumimoji="0" lang="ko-KR" altLang="en-US" sz="20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308526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Explosion of Light.jpg"/>
          <p:cNvPicPr>
            <a:picLocks noChangeAspect="1" noChangeArrowheads="1"/>
          </p:cNvPicPr>
          <p:nvPr/>
        </p:nvPicPr>
        <p:blipFill>
          <a:blip r:embed="rId2" cstate="print"/>
          <a:srcRect/>
          <a:stretch>
            <a:fillRect/>
          </a:stretch>
        </p:blipFill>
        <p:spPr bwMode="auto">
          <a:xfrm>
            <a:off x="4812" y="-1"/>
            <a:ext cx="9139188" cy="6854391"/>
          </a:xfrm>
          <a:prstGeom prst="rect">
            <a:avLst/>
          </a:prstGeom>
          <a:noFill/>
        </p:spPr>
      </p:pic>
      <p:sp>
        <p:nvSpPr>
          <p:cNvPr id="7" name="제목 1"/>
          <p:cNvSpPr txBox="1">
            <a:spLocks/>
          </p:cNvSpPr>
          <p:nvPr/>
        </p:nvSpPr>
        <p:spPr>
          <a:xfrm>
            <a:off x="-468560" y="218455"/>
            <a:ext cx="4557192" cy="70609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3200" b="1" dirty="0">
                <a:ln w="18000">
                  <a:noFill/>
                  <a:prstDash val="solid"/>
                  <a:miter lim="800000"/>
                </a:ln>
                <a:effectLst>
                  <a:outerShdw blurRad="25500" dist="23000" dir="7020000" algn="tl">
                    <a:srgbClr val="000000">
                      <a:alpha val="50000"/>
                    </a:srgbClr>
                  </a:outerShdw>
                </a:effectLst>
              </a:rPr>
              <a:t/>
            </a:r>
            <a:br>
              <a:rPr lang="en-US" altLang="ko-KR" sz="3200" b="1" dirty="0">
                <a:ln w="18000">
                  <a:noFill/>
                  <a:prstDash val="solid"/>
                  <a:miter lim="800000"/>
                </a:ln>
                <a:effectLst>
                  <a:outerShdw blurRad="25500" dist="23000" dir="7020000" algn="tl">
                    <a:srgbClr val="000000">
                      <a:alpha val="50000"/>
                    </a:srgbClr>
                  </a:outerShdw>
                </a:effectLst>
              </a:rPr>
            </a:br>
            <a:r>
              <a:rPr lang="en-US" altLang="ko-KR" sz="3200" b="1" dirty="0">
                <a:ln w="18000">
                  <a:noFill/>
                  <a:prstDash val="solid"/>
                  <a:miter lim="800000"/>
                </a:ln>
                <a:effectLst>
                  <a:outerShdw blurRad="25500" dist="23000" dir="7020000" algn="tl">
                    <a:srgbClr val="000000">
                      <a:alpha val="50000"/>
                    </a:srgbClr>
                  </a:outerShdw>
                </a:effectLst>
              </a:rPr>
              <a:t>5</a:t>
            </a:r>
            <a:r>
              <a:rPr lang="ko-KR" altLang="en-US" sz="3200" b="1" dirty="0">
                <a:ln w="18000">
                  <a:noFill/>
                  <a:prstDash val="solid"/>
                  <a:miter lim="800000"/>
                </a:ln>
                <a:effectLst>
                  <a:outerShdw blurRad="25500" dist="23000" dir="7020000" algn="tl">
                    <a:srgbClr val="000000">
                      <a:alpha val="50000"/>
                    </a:srgbClr>
                  </a:outerShdw>
                </a:effectLst>
              </a:rPr>
              <a:t>장</a:t>
            </a:r>
            <a:r>
              <a:rPr lang="en-US" altLang="ko-KR" sz="3200" b="1" dirty="0">
                <a:ln w="18000">
                  <a:noFill/>
                  <a:prstDash val="solid"/>
                  <a:miter lim="800000"/>
                </a:ln>
                <a:effectLst>
                  <a:outerShdw blurRad="25500" dist="23000" dir="7020000" algn="tl">
                    <a:srgbClr val="000000">
                      <a:alpha val="50000"/>
                    </a:srgbClr>
                  </a:outerShdw>
                </a:effectLst>
              </a:rPr>
              <a:t> </a:t>
            </a:r>
            <a:r>
              <a:rPr lang="ko-KR" altLang="en-US" sz="3200" b="1" dirty="0">
                <a:ln w="18000">
                  <a:noFill/>
                  <a:prstDash val="solid"/>
                  <a:miter lim="800000"/>
                </a:ln>
                <a:effectLst>
                  <a:outerShdw blurRad="25500" dist="23000" dir="7020000" algn="tl">
                    <a:srgbClr val="000000">
                      <a:alpha val="50000"/>
                    </a:srgbClr>
                  </a:outerShdw>
                </a:effectLst>
              </a:rPr>
              <a:t>빛과 전자파</a:t>
            </a:r>
          </a:p>
        </p:txBody>
      </p:sp>
      <p:sp>
        <p:nvSpPr>
          <p:cNvPr id="8" name="제목 1"/>
          <p:cNvSpPr txBox="1">
            <a:spLocks/>
          </p:cNvSpPr>
          <p:nvPr/>
        </p:nvSpPr>
        <p:spPr>
          <a:xfrm>
            <a:off x="1691680" y="2722910"/>
            <a:ext cx="5760640" cy="70609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b="1" dirty="0">
                <a:ln w="28575">
                  <a:solidFill>
                    <a:schemeClr val="accent4">
                      <a:lumMod val="50000"/>
                    </a:schemeClr>
                  </a:solidFill>
                  <a:prstDash val="solid"/>
                </a:ln>
                <a:solidFill>
                  <a:srgbClr val="FFFF00"/>
                </a:solidFill>
                <a:effectLst>
                  <a:glow rad="101600">
                    <a:schemeClr val="accent2">
                      <a:satMod val="175000"/>
                      <a:alpha val="40000"/>
                    </a:schemeClr>
                  </a:glow>
                  <a:outerShdw blurRad="50000" dist="50800" dir="7500000" algn="tl">
                    <a:srgbClr val="000000">
                      <a:shade val="5000"/>
                      <a:alpha val="35000"/>
                    </a:srgbClr>
                  </a:outerShdw>
                </a:effectLst>
              </a:rPr>
              <a:t>2.</a:t>
            </a:r>
            <a:r>
              <a:rPr lang="ko-KR" altLang="en-US" b="1" dirty="0">
                <a:ln w="28575">
                  <a:solidFill>
                    <a:schemeClr val="accent4">
                      <a:lumMod val="50000"/>
                    </a:schemeClr>
                  </a:solidFill>
                  <a:prstDash val="solid"/>
                </a:ln>
                <a:solidFill>
                  <a:srgbClr val="FFFF00"/>
                </a:solidFill>
                <a:effectLst>
                  <a:glow rad="101600">
                    <a:schemeClr val="accent2">
                      <a:satMod val="175000"/>
                      <a:alpha val="40000"/>
                    </a:schemeClr>
                  </a:glow>
                  <a:outerShdw blurRad="50000" dist="50800" dir="7500000" algn="tl">
                    <a:srgbClr val="000000">
                      <a:shade val="5000"/>
                      <a:alpha val="35000"/>
                    </a:srgbClr>
                  </a:outerShdw>
                </a:effectLst>
              </a:rPr>
              <a:t> </a:t>
            </a:r>
            <a:r>
              <a:rPr lang="en-US" altLang="ko-KR" b="1" dirty="0">
                <a:ln w="28575">
                  <a:solidFill>
                    <a:schemeClr val="accent4">
                      <a:lumMod val="50000"/>
                    </a:schemeClr>
                  </a:solidFill>
                  <a:prstDash val="solid"/>
                </a:ln>
                <a:solidFill>
                  <a:srgbClr val="FFFF00"/>
                </a:solidFill>
                <a:effectLst>
                  <a:glow rad="101600">
                    <a:schemeClr val="accent2">
                      <a:satMod val="175000"/>
                      <a:alpha val="40000"/>
                    </a:schemeClr>
                  </a:glow>
                  <a:outerShdw blurRad="50000" dist="50800" dir="7500000" algn="tl">
                    <a:srgbClr val="000000">
                      <a:shade val="5000"/>
                      <a:alpha val="35000"/>
                    </a:srgbClr>
                  </a:outerShdw>
                </a:effectLst>
              </a:rPr>
              <a:t>Creating Light</a:t>
            </a:r>
          </a:p>
          <a:p>
            <a:r>
              <a:rPr lang="ko-KR" altLang="en-US" b="1" dirty="0">
                <a:ln w="28575">
                  <a:solidFill>
                    <a:schemeClr val="accent4">
                      <a:lumMod val="50000"/>
                    </a:schemeClr>
                  </a:solidFill>
                  <a:prstDash val="solid"/>
                </a:ln>
                <a:solidFill>
                  <a:srgbClr val="FFFF00"/>
                </a:solidFill>
                <a:effectLst>
                  <a:glow rad="101600">
                    <a:schemeClr val="accent2">
                      <a:satMod val="175000"/>
                      <a:alpha val="40000"/>
                    </a:schemeClr>
                  </a:glow>
                  <a:outerShdw blurRad="50000" dist="50800" dir="7500000" algn="tl">
                    <a:srgbClr val="000000">
                      <a:shade val="5000"/>
                      <a:alpha val="35000"/>
                    </a:srgbClr>
                  </a:outerShdw>
                </a:effectLst>
              </a:rPr>
              <a:t>빛 만들기</a:t>
            </a:r>
          </a:p>
        </p:txBody>
      </p:sp>
      <p:sp>
        <p:nvSpPr>
          <p:cNvPr id="5" name="제목 1"/>
          <p:cNvSpPr txBox="1">
            <a:spLocks/>
          </p:cNvSpPr>
          <p:nvPr/>
        </p:nvSpPr>
        <p:spPr>
          <a:xfrm>
            <a:off x="89756" y="116632"/>
            <a:ext cx="8964488" cy="70609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3200" b="1" dirty="0" err="1">
                <a:ln w="18000">
                  <a:solidFill>
                    <a:schemeClr val="accent2">
                      <a:satMod val="140000"/>
                    </a:schemeClr>
                  </a:solidFill>
                  <a:prstDash val="solid"/>
                  <a:miter lim="800000"/>
                </a:ln>
                <a:noFill/>
                <a:effectLst>
                  <a:outerShdw blurRad="25500" dist="23000" dir="7020000" algn="tl">
                    <a:srgbClr val="000000">
                      <a:alpha val="50000"/>
                    </a:srgbClr>
                  </a:outerShdw>
                </a:effectLst>
              </a:rPr>
              <a:t>Ch</a:t>
            </a:r>
            <a:r>
              <a:rPr lang="en-US" altLang="ko-KR"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5. Light and Electromagnetic wave</a:t>
            </a:r>
            <a:endParaRPr lang="ko-KR"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2824552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583868" y="1052736"/>
            <a:ext cx="6696744" cy="814356"/>
          </a:xfrm>
        </p:spPr>
        <p:txBody>
          <a:bodyPr>
            <a:noAutofit/>
          </a:bodyPr>
          <a:lstStyle/>
          <a:p>
            <a:pPr algn="l"/>
            <a:r>
              <a:rPr lang="en-US" altLang="ko-KR" sz="2400" dirty="0"/>
              <a:t>If you want to create electromagnetic wave ? </a:t>
            </a:r>
            <a:r>
              <a:rPr lang="ko-KR" altLang="en-US" sz="2400" dirty="0"/>
              <a:t>전자기파를 만들려면</a:t>
            </a:r>
            <a:r>
              <a:rPr lang="en-US" altLang="ko-KR" sz="2400" dirty="0"/>
              <a:t>?</a:t>
            </a:r>
            <a:endParaRPr lang="ko-KR" altLang="en-US" sz="2400" dirty="0"/>
          </a:p>
        </p:txBody>
      </p:sp>
      <p:sp>
        <p:nvSpPr>
          <p:cNvPr id="11" name="제목 1"/>
          <p:cNvSpPr txBox="1">
            <a:spLocks/>
          </p:cNvSpPr>
          <p:nvPr/>
        </p:nvSpPr>
        <p:spPr>
          <a:xfrm>
            <a:off x="1352516" y="1984722"/>
            <a:ext cx="5451731"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lang="en-US" altLang="ko-KR" sz="2400" dirty="0">
                <a:solidFill>
                  <a:schemeClr val="accent1">
                    <a:lumMod val="75000"/>
                  </a:schemeClr>
                </a:solidFill>
                <a:latin typeface="+mj-lt"/>
                <a:ea typeface="+mj-ea"/>
                <a:cs typeface="+mj-cs"/>
              </a:rPr>
              <a:t>Shake the electron </a:t>
            </a:r>
            <a:r>
              <a:rPr kumimoji="0" lang="ko-KR" altLang="en-US" sz="2400" b="0" i="0" u="none" strike="noStrike" kern="1200" cap="none" spc="0" normalizeH="0" baseline="0" noProof="0" dirty="0">
                <a:ln>
                  <a:noFill/>
                </a:ln>
                <a:solidFill>
                  <a:schemeClr val="accent1">
                    <a:lumMod val="75000"/>
                  </a:schemeClr>
                </a:solidFill>
                <a:effectLst/>
                <a:uLnTx/>
                <a:uFillTx/>
                <a:latin typeface="+mj-lt"/>
                <a:ea typeface="+mj-ea"/>
                <a:cs typeface="+mj-cs"/>
              </a:rPr>
              <a:t>전자를 흔든다</a:t>
            </a:r>
          </a:p>
        </p:txBody>
      </p:sp>
      <p:sp>
        <p:nvSpPr>
          <p:cNvPr id="13" name="제목 1"/>
          <p:cNvSpPr txBox="1">
            <a:spLocks/>
          </p:cNvSpPr>
          <p:nvPr/>
        </p:nvSpPr>
        <p:spPr>
          <a:xfrm>
            <a:off x="1547664" y="-25840"/>
            <a:ext cx="6048672" cy="78076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3200" dirty="0"/>
              <a:t>How to create Light</a:t>
            </a:r>
            <a:endParaRPr lang="ko-KR" altLang="en-US" sz="3200" dirty="0"/>
          </a:p>
        </p:txBody>
      </p:sp>
      <p:grpSp>
        <p:nvGrpSpPr>
          <p:cNvPr id="4" name="그룹 3"/>
          <p:cNvGrpSpPr/>
          <p:nvPr/>
        </p:nvGrpSpPr>
        <p:grpSpPr>
          <a:xfrm>
            <a:off x="583868" y="2672117"/>
            <a:ext cx="8452628" cy="751221"/>
            <a:chOff x="583868" y="2672117"/>
            <a:chExt cx="8452628" cy="751221"/>
          </a:xfrm>
        </p:grpSpPr>
        <p:sp>
          <p:nvSpPr>
            <p:cNvPr id="8" name="제목 1"/>
            <p:cNvSpPr txBox="1">
              <a:spLocks/>
            </p:cNvSpPr>
            <p:nvPr/>
          </p:nvSpPr>
          <p:spPr>
            <a:xfrm>
              <a:off x="611560" y="3002614"/>
              <a:ext cx="8424936"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2400" b="0" i="0" u="none" strike="noStrike" kern="1200" cap="none" spc="0" normalizeH="0" baseline="0" noProof="0" dirty="0">
                  <a:ln>
                    <a:noFill/>
                  </a:ln>
                  <a:solidFill>
                    <a:schemeClr val="tx1"/>
                  </a:solidFill>
                  <a:effectLst/>
                  <a:uLnTx/>
                  <a:uFillTx/>
                  <a:latin typeface="+mj-lt"/>
                  <a:ea typeface="+mj-ea"/>
                  <a:cs typeface="+mj-cs"/>
                </a:rPr>
                <a:t>휴대폰에서 사용하는 전자기파를 만</a:t>
              </a:r>
              <a:r>
                <a:rPr lang="ko-KR" altLang="en-US" sz="2400" noProof="0" dirty="0">
                  <a:latin typeface="+mj-lt"/>
                  <a:ea typeface="+mj-ea"/>
                  <a:cs typeface="+mj-cs"/>
                </a:rPr>
                <a:t>들</a:t>
              </a:r>
              <a:r>
                <a:rPr kumimoji="0" lang="ko-KR" altLang="en-US" sz="2400" b="0" i="0" u="none" strike="noStrike" kern="1200" cap="none" spc="0" normalizeH="0" baseline="0" noProof="0" dirty="0">
                  <a:ln>
                    <a:noFill/>
                  </a:ln>
                  <a:solidFill>
                    <a:schemeClr val="tx1"/>
                  </a:solidFill>
                  <a:effectLst/>
                  <a:uLnTx/>
                  <a:uFillTx/>
                  <a:latin typeface="+mj-lt"/>
                  <a:ea typeface="+mj-ea"/>
                  <a:cs typeface="+mj-cs"/>
                </a:rPr>
                <a:t>려면</a:t>
              </a:r>
              <a:r>
                <a:rPr kumimoji="0" lang="en-US" altLang="ko-KR" sz="2400" b="0" i="0" u="none" strike="noStrike" kern="1200" cap="none" spc="0" normalizeH="0" baseline="0" noProof="0" dirty="0">
                  <a:ln>
                    <a:noFill/>
                  </a:ln>
                  <a:solidFill>
                    <a:schemeClr val="tx1"/>
                  </a:solidFill>
                  <a:effectLst/>
                  <a:uLnTx/>
                  <a:uFillTx/>
                  <a:latin typeface="+mj-lt"/>
                  <a:ea typeface="+mj-ea"/>
                  <a:cs typeface="+mj-cs"/>
                </a:rPr>
                <a:t>?</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3" name="TextBox 2"/>
            <p:cNvSpPr txBox="1"/>
            <p:nvPr/>
          </p:nvSpPr>
          <p:spPr>
            <a:xfrm>
              <a:off x="583868" y="2672117"/>
              <a:ext cx="7760138" cy="369332"/>
            </a:xfrm>
            <a:prstGeom prst="rect">
              <a:avLst/>
            </a:prstGeom>
            <a:noFill/>
          </p:spPr>
          <p:txBody>
            <a:bodyPr wrap="none" rtlCol="0">
              <a:spAutoFit/>
            </a:bodyPr>
            <a:lstStyle/>
            <a:p>
              <a:r>
                <a:rPr lang="en-US" altLang="ko-KR" dirty="0">
                  <a:latin typeface="+mj-lt"/>
                </a:rPr>
                <a:t>If</a:t>
              </a:r>
              <a:r>
                <a:rPr lang="ko-KR" altLang="en-US" dirty="0">
                  <a:latin typeface="+mj-lt"/>
                </a:rPr>
                <a:t> </a:t>
              </a:r>
              <a:r>
                <a:rPr lang="en-US" altLang="ko-KR" dirty="0">
                  <a:latin typeface="+mj-lt"/>
                </a:rPr>
                <a:t>you want to create magnetic wave by using smartphone ?</a:t>
              </a:r>
              <a:endParaRPr lang="ko-KR" altLang="en-US" dirty="0">
                <a:latin typeface="+mj-lt"/>
              </a:endParaRPr>
            </a:p>
          </p:txBody>
        </p:sp>
      </p:grpSp>
      <p:grpSp>
        <p:nvGrpSpPr>
          <p:cNvPr id="5" name="그룹 4"/>
          <p:cNvGrpSpPr/>
          <p:nvPr/>
        </p:nvGrpSpPr>
        <p:grpSpPr>
          <a:xfrm>
            <a:off x="1331640" y="3371946"/>
            <a:ext cx="7704856" cy="705126"/>
            <a:chOff x="1331640" y="3371946"/>
            <a:chExt cx="7704856" cy="705126"/>
          </a:xfrm>
        </p:grpSpPr>
        <p:sp>
          <p:nvSpPr>
            <p:cNvPr id="12" name="제목 1"/>
            <p:cNvSpPr txBox="1">
              <a:spLocks/>
            </p:cNvSpPr>
            <p:nvPr/>
          </p:nvSpPr>
          <p:spPr>
            <a:xfrm>
              <a:off x="1331640" y="3656348"/>
              <a:ext cx="7704856"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2400" b="0" i="0" u="none" strike="noStrike" kern="1200" cap="none" spc="0" normalizeH="0" baseline="0" noProof="0" dirty="0">
                  <a:ln>
                    <a:noFill/>
                  </a:ln>
                  <a:solidFill>
                    <a:schemeClr val="accent1">
                      <a:lumMod val="75000"/>
                    </a:schemeClr>
                  </a:solidFill>
                  <a:effectLst/>
                  <a:uLnTx/>
                  <a:uFillTx/>
                  <a:latin typeface="+mj-lt"/>
                  <a:ea typeface="+mj-ea"/>
                  <a:cs typeface="+mj-cs"/>
                </a:rPr>
                <a:t>전자를 </a:t>
              </a:r>
              <a:r>
                <a:rPr lang="ko-KR" altLang="en-US" sz="2400" dirty="0">
                  <a:solidFill>
                    <a:schemeClr val="accent1">
                      <a:lumMod val="75000"/>
                    </a:schemeClr>
                  </a:solidFill>
                  <a:latin typeface="+mj-lt"/>
                  <a:ea typeface="+mj-ea"/>
                  <a:cs typeface="+mj-cs"/>
                </a:rPr>
                <a:t>초당 </a:t>
              </a:r>
              <a:r>
                <a:rPr lang="en-US" altLang="ko-KR" sz="2400" dirty="0">
                  <a:solidFill>
                    <a:schemeClr val="accent1">
                      <a:lumMod val="75000"/>
                    </a:schemeClr>
                  </a:solidFill>
                  <a:latin typeface="+mj-lt"/>
                  <a:ea typeface="+mj-ea"/>
                  <a:cs typeface="+mj-cs"/>
                </a:rPr>
                <a:t>1,000,000,000</a:t>
              </a:r>
              <a:r>
                <a:rPr lang="ko-KR" altLang="en-US" sz="2400" dirty="0">
                  <a:solidFill>
                    <a:schemeClr val="accent1">
                      <a:lumMod val="75000"/>
                    </a:schemeClr>
                  </a:solidFill>
                  <a:latin typeface="+mj-lt"/>
                  <a:ea typeface="+mj-ea"/>
                  <a:cs typeface="+mj-cs"/>
                </a:rPr>
                <a:t>번 </a:t>
              </a:r>
              <a:r>
                <a:rPr kumimoji="0" lang="ko-KR" altLang="en-US" sz="2400" b="0" i="0" u="none" strike="noStrike" kern="1200" cap="none" spc="0" normalizeH="0" baseline="0" noProof="0" dirty="0">
                  <a:ln>
                    <a:noFill/>
                  </a:ln>
                  <a:solidFill>
                    <a:schemeClr val="accent1">
                      <a:lumMod val="75000"/>
                    </a:schemeClr>
                  </a:solidFill>
                  <a:effectLst/>
                  <a:uLnTx/>
                  <a:uFillTx/>
                  <a:latin typeface="+mj-lt"/>
                  <a:ea typeface="+mj-ea"/>
                  <a:cs typeface="+mj-cs"/>
                </a:rPr>
                <a:t>흔든다</a:t>
              </a:r>
            </a:p>
          </p:txBody>
        </p:sp>
        <p:sp>
          <p:nvSpPr>
            <p:cNvPr id="14" name="TextBox 13"/>
            <p:cNvSpPr txBox="1"/>
            <p:nvPr/>
          </p:nvSpPr>
          <p:spPr>
            <a:xfrm>
              <a:off x="1352516" y="3371946"/>
              <a:ext cx="6412974" cy="369332"/>
            </a:xfrm>
            <a:prstGeom prst="rect">
              <a:avLst/>
            </a:prstGeom>
            <a:noFill/>
          </p:spPr>
          <p:txBody>
            <a:bodyPr wrap="none" rtlCol="0">
              <a:spAutoFit/>
            </a:bodyPr>
            <a:lstStyle/>
            <a:p>
              <a:r>
                <a:rPr lang="en-US" altLang="ko-KR" dirty="0">
                  <a:latin typeface="+mj-lt"/>
                </a:rPr>
                <a:t>Shake electrons 1,000,000,000 times per second.</a:t>
              </a:r>
              <a:endParaRPr lang="ko-KR" altLang="en-US" dirty="0">
                <a:latin typeface="+mj-lt"/>
              </a:endParaRPr>
            </a:p>
          </p:txBody>
        </p:sp>
      </p:grpSp>
      <p:grpSp>
        <p:nvGrpSpPr>
          <p:cNvPr id="6" name="그룹 5"/>
          <p:cNvGrpSpPr/>
          <p:nvPr/>
        </p:nvGrpSpPr>
        <p:grpSpPr>
          <a:xfrm>
            <a:off x="583868" y="4088465"/>
            <a:ext cx="8308612" cy="985395"/>
            <a:chOff x="583868" y="4088465"/>
            <a:chExt cx="8308612" cy="985395"/>
          </a:xfrm>
        </p:grpSpPr>
        <p:sp>
          <p:nvSpPr>
            <p:cNvPr id="9" name="제목 1"/>
            <p:cNvSpPr txBox="1">
              <a:spLocks/>
            </p:cNvSpPr>
            <p:nvPr/>
          </p:nvSpPr>
          <p:spPr>
            <a:xfrm>
              <a:off x="611560" y="4653136"/>
              <a:ext cx="8064896"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2400" b="0" i="0" u="none" strike="noStrike" kern="1200" cap="none" spc="0" normalizeH="0" baseline="0" noProof="0" dirty="0">
                  <a:ln>
                    <a:noFill/>
                  </a:ln>
                  <a:solidFill>
                    <a:schemeClr val="tx1"/>
                  </a:solidFill>
                  <a:effectLst/>
                  <a:uLnTx/>
                  <a:uFillTx/>
                  <a:latin typeface="+mj-lt"/>
                  <a:ea typeface="+mj-ea"/>
                  <a:cs typeface="+mj-cs"/>
                </a:rPr>
                <a:t>빛에 해당하는 파장의 전자기파를 만</a:t>
              </a:r>
              <a:r>
                <a:rPr lang="ko-KR" altLang="en-US" sz="2400" dirty="0">
                  <a:latin typeface="+mj-lt"/>
                  <a:ea typeface="+mj-ea"/>
                  <a:cs typeface="+mj-cs"/>
                </a:rPr>
                <a:t>들</a:t>
              </a:r>
              <a:r>
                <a:rPr kumimoji="0" lang="ko-KR" altLang="en-US" sz="2400" b="0" i="0" u="none" strike="noStrike" kern="1200" cap="none" spc="0" normalizeH="0" baseline="0" noProof="0" dirty="0" err="1">
                  <a:ln>
                    <a:noFill/>
                  </a:ln>
                  <a:solidFill>
                    <a:schemeClr val="tx1"/>
                  </a:solidFill>
                  <a:effectLst/>
                  <a:uLnTx/>
                  <a:uFillTx/>
                  <a:latin typeface="+mj-lt"/>
                  <a:ea typeface="+mj-ea"/>
                  <a:cs typeface="+mj-cs"/>
                </a:rPr>
                <a:t>려면</a:t>
              </a:r>
              <a:r>
                <a:rPr kumimoji="0" lang="en-US" altLang="ko-KR" sz="2400" b="0" i="0" u="none" strike="noStrike" kern="1200" cap="none" spc="0" normalizeH="0" baseline="0" noProof="0" dirty="0">
                  <a:ln>
                    <a:noFill/>
                  </a:ln>
                  <a:solidFill>
                    <a:schemeClr val="tx1"/>
                  </a:solidFill>
                  <a:effectLst/>
                  <a:uLnTx/>
                  <a:uFillTx/>
                  <a:latin typeface="+mj-lt"/>
                  <a:ea typeface="+mj-ea"/>
                  <a:cs typeface="+mj-cs"/>
                </a:rPr>
                <a:t>?</a:t>
              </a: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15" name="TextBox 14"/>
            <p:cNvSpPr txBox="1"/>
            <p:nvPr/>
          </p:nvSpPr>
          <p:spPr>
            <a:xfrm>
              <a:off x="583868" y="4088465"/>
              <a:ext cx="8308612" cy="646331"/>
            </a:xfrm>
            <a:prstGeom prst="rect">
              <a:avLst/>
            </a:prstGeom>
            <a:noFill/>
          </p:spPr>
          <p:txBody>
            <a:bodyPr wrap="square" rtlCol="0">
              <a:spAutoFit/>
            </a:bodyPr>
            <a:lstStyle/>
            <a:p>
              <a:r>
                <a:rPr lang="en-US" altLang="ko-KR" dirty="0">
                  <a:latin typeface="+mj-lt"/>
                </a:rPr>
                <a:t>If</a:t>
              </a:r>
              <a:r>
                <a:rPr lang="ko-KR" altLang="en-US" dirty="0">
                  <a:latin typeface="+mj-lt"/>
                </a:rPr>
                <a:t> </a:t>
              </a:r>
              <a:r>
                <a:rPr lang="en-US" altLang="ko-KR" dirty="0">
                  <a:latin typeface="+mj-lt"/>
                </a:rPr>
                <a:t>you want to create magnetic wave of wavelength corresponding to light ?</a:t>
              </a:r>
              <a:endParaRPr lang="ko-KR" altLang="en-US" dirty="0">
                <a:latin typeface="+mj-lt"/>
              </a:endParaRPr>
            </a:p>
          </p:txBody>
        </p:sp>
      </p:grpSp>
      <p:grpSp>
        <p:nvGrpSpPr>
          <p:cNvPr id="7" name="그룹 6"/>
          <p:cNvGrpSpPr/>
          <p:nvPr/>
        </p:nvGrpSpPr>
        <p:grpSpPr>
          <a:xfrm>
            <a:off x="1414209" y="5141883"/>
            <a:ext cx="7704856" cy="782458"/>
            <a:chOff x="1414209" y="5141883"/>
            <a:chExt cx="7704856" cy="782458"/>
          </a:xfrm>
        </p:grpSpPr>
        <p:sp>
          <p:nvSpPr>
            <p:cNvPr id="10" name="제목 1"/>
            <p:cNvSpPr txBox="1">
              <a:spLocks/>
            </p:cNvSpPr>
            <p:nvPr/>
          </p:nvSpPr>
          <p:spPr>
            <a:xfrm>
              <a:off x="1414209" y="5141883"/>
              <a:ext cx="7704856"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2400" b="0" i="0" u="none" strike="noStrike" kern="1200" cap="none" spc="0" normalizeH="0" baseline="0" noProof="0" dirty="0">
                  <a:ln>
                    <a:noFill/>
                  </a:ln>
                  <a:solidFill>
                    <a:schemeClr val="accent1">
                      <a:lumMod val="75000"/>
                    </a:schemeClr>
                  </a:solidFill>
                  <a:effectLst/>
                  <a:uLnTx/>
                  <a:uFillTx/>
                  <a:latin typeface="+mj-lt"/>
                  <a:ea typeface="+mj-ea"/>
                  <a:cs typeface="+mj-cs"/>
                </a:rPr>
                <a:t>전자를 </a:t>
              </a:r>
              <a:r>
                <a:rPr lang="ko-KR" altLang="en-US" sz="2400" dirty="0">
                  <a:solidFill>
                    <a:schemeClr val="accent1">
                      <a:lumMod val="75000"/>
                    </a:schemeClr>
                  </a:solidFill>
                  <a:latin typeface="+mj-lt"/>
                  <a:ea typeface="+mj-ea"/>
                  <a:cs typeface="+mj-cs"/>
                </a:rPr>
                <a:t>초당 </a:t>
              </a:r>
              <a:r>
                <a:rPr lang="en-US" altLang="ko-KR" sz="2400" dirty="0">
                  <a:solidFill>
                    <a:schemeClr val="accent1">
                      <a:lumMod val="75000"/>
                    </a:schemeClr>
                  </a:solidFill>
                  <a:latin typeface="+mj-lt"/>
                  <a:ea typeface="+mj-ea"/>
                  <a:cs typeface="+mj-cs"/>
                </a:rPr>
                <a:t>100,000,000,000,000</a:t>
              </a:r>
              <a:r>
                <a:rPr lang="ko-KR" altLang="en-US" sz="2400" dirty="0">
                  <a:solidFill>
                    <a:schemeClr val="accent1">
                      <a:lumMod val="75000"/>
                    </a:schemeClr>
                  </a:solidFill>
                  <a:latin typeface="+mj-lt"/>
                  <a:ea typeface="+mj-ea"/>
                  <a:cs typeface="+mj-cs"/>
                </a:rPr>
                <a:t>번 </a:t>
              </a:r>
              <a:r>
                <a:rPr kumimoji="0" lang="ko-KR" altLang="en-US" sz="2400" b="0" i="0" u="none" strike="noStrike" kern="1200" cap="none" spc="0" normalizeH="0" baseline="0" noProof="0" dirty="0">
                  <a:ln>
                    <a:noFill/>
                  </a:ln>
                  <a:solidFill>
                    <a:schemeClr val="accent1">
                      <a:lumMod val="75000"/>
                    </a:schemeClr>
                  </a:solidFill>
                  <a:effectLst/>
                  <a:uLnTx/>
                  <a:uFillTx/>
                  <a:latin typeface="+mj-lt"/>
                  <a:ea typeface="+mj-ea"/>
                  <a:cs typeface="+mj-cs"/>
                </a:rPr>
                <a:t>흔든다</a:t>
              </a:r>
            </a:p>
          </p:txBody>
        </p:sp>
        <p:sp>
          <p:nvSpPr>
            <p:cNvPr id="16" name="TextBox 15"/>
            <p:cNvSpPr txBox="1"/>
            <p:nvPr/>
          </p:nvSpPr>
          <p:spPr>
            <a:xfrm>
              <a:off x="1414209" y="5555009"/>
              <a:ext cx="6720751" cy="369332"/>
            </a:xfrm>
            <a:prstGeom prst="rect">
              <a:avLst/>
            </a:prstGeom>
            <a:noFill/>
          </p:spPr>
          <p:txBody>
            <a:bodyPr wrap="none" rtlCol="0">
              <a:spAutoFit/>
            </a:bodyPr>
            <a:lstStyle/>
            <a:p>
              <a:r>
                <a:rPr lang="en-US" altLang="ko-KR" dirty="0">
                  <a:latin typeface="+mj-lt"/>
                </a:rPr>
                <a:t>Shake electrons 100,000,000,000 times per second.</a:t>
              </a:r>
              <a:endParaRPr lang="ko-KR" altLang="en-US" dirty="0">
                <a:latin typeface="+mj-lt"/>
              </a:endParaRPr>
            </a:p>
          </p:txBody>
        </p:sp>
      </p:grpSp>
      <p:pic>
        <p:nvPicPr>
          <p:cNvPr id="17" name="그림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0346" y="346991"/>
            <a:ext cx="1836150" cy="13036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368104" y="2337250"/>
            <a:ext cx="7704138" cy="420688"/>
          </a:xfrm>
        </p:spPr>
        <p:txBody>
          <a:bodyPr>
            <a:noAutofit/>
          </a:bodyPr>
          <a:lstStyle/>
          <a:p>
            <a:pPr algn="l"/>
            <a:r>
              <a:rPr lang="ko-KR" altLang="en-US" sz="2000" dirty="0"/>
              <a:t>흡수하고 방출하는 빛의 파장은 </a:t>
            </a:r>
            <a:r>
              <a:rPr lang="en-US" altLang="ko-KR" sz="2000" dirty="0"/>
              <a:t/>
            </a:r>
            <a:br>
              <a:rPr lang="en-US" altLang="ko-KR" sz="2000" dirty="0"/>
            </a:br>
            <a:r>
              <a:rPr lang="ko-KR" altLang="en-US" sz="2000" dirty="0"/>
              <a:t>두 원자궤도 사이의 에너지 차에 </a:t>
            </a:r>
            <a:r>
              <a:rPr lang="en-US" altLang="ko-KR" sz="2000" dirty="0"/>
              <a:t/>
            </a:r>
            <a:br>
              <a:rPr lang="en-US" altLang="ko-KR" sz="2000" dirty="0"/>
            </a:br>
            <a:r>
              <a:rPr lang="ko-KR" altLang="en-US" sz="2000" dirty="0"/>
              <a:t>의해 결정된다</a:t>
            </a:r>
            <a:r>
              <a:rPr lang="en-US" altLang="ko-KR" sz="2000" dirty="0"/>
              <a:t>.</a:t>
            </a:r>
            <a:endParaRPr lang="ko-KR" altLang="en-US" sz="2000" dirty="0"/>
          </a:p>
        </p:txBody>
      </p:sp>
      <p:pic>
        <p:nvPicPr>
          <p:cNvPr id="44034" name="Picture 2" descr="http://astrocosmosci.files.wordpress.com/2012/07/photon-emission-absorption.jpg?w=436&amp;h=248"/>
          <p:cNvPicPr>
            <a:picLocks noChangeAspect="1" noChangeArrowheads="1"/>
          </p:cNvPicPr>
          <p:nvPr/>
        </p:nvPicPr>
        <p:blipFill>
          <a:blip r:embed="rId2" cstate="print"/>
          <a:srcRect/>
          <a:stretch>
            <a:fillRect/>
          </a:stretch>
        </p:blipFill>
        <p:spPr bwMode="auto">
          <a:xfrm>
            <a:off x="4357363" y="1100514"/>
            <a:ext cx="4726599" cy="2688525"/>
          </a:xfrm>
          <a:prstGeom prst="rect">
            <a:avLst/>
          </a:prstGeom>
          <a:noFill/>
        </p:spPr>
      </p:pic>
      <p:sp>
        <p:nvSpPr>
          <p:cNvPr id="13" name="제목 1"/>
          <p:cNvSpPr txBox="1">
            <a:spLocks/>
          </p:cNvSpPr>
          <p:nvPr/>
        </p:nvSpPr>
        <p:spPr>
          <a:xfrm>
            <a:off x="368104" y="1217736"/>
            <a:ext cx="7776864"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2000" b="0" i="0" u="none" strike="noStrike" kern="1200" cap="none" spc="0" normalizeH="0" baseline="0" noProof="0" dirty="0">
                <a:ln>
                  <a:noFill/>
                </a:ln>
                <a:solidFill>
                  <a:schemeClr val="tx1"/>
                </a:solidFill>
                <a:effectLst/>
                <a:uLnTx/>
                <a:uFillTx/>
                <a:latin typeface="+mj-lt"/>
                <a:ea typeface="+mj-ea"/>
                <a:cs typeface="+mj-cs"/>
              </a:rPr>
              <a:t>원자는 빛을 흡수하기도 하고 </a:t>
            </a:r>
            <a:endParaRPr kumimoji="0" lang="en-US" altLang="ko-KR" sz="2000" b="0" i="0" u="none" strike="noStrike" kern="1200" cap="none" spc="0" normalizeH="0" baseline="0" noProof="0" dirty="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2000" b="0" i="0" u="none" strike="noStrike" kern="1200" cap="none" spc="0" normalizeH="0" baseline="0" noProof="0" dirty="0">
                <a:ln>
                  <a:noFill/>
                </a:ln>
                <a:solidFill>
                  <a:schemeClr val="tx1"/>
                </a:solidFill>
                <a:effectLst/>
                <a:uLnTx/>
                <a:uFillTx/>
                <a:latin typeface="+mj-lt"/>
                <a:ea typeface="+mj-ea"/>
                <a:cs typeface="+mj-cs"/>
              </a:rPr>
              <a:t>방출하기도 한다</a:t>
            </a:r>
            <a:r>
              <a:rPr kumimoji="0" lang="en-US" altLang="ko-KR" sz="2000" b="0" i="0" u="none" strike="noStrike" kern="1200" cap="none" spc="0" normalizeH="0" baseline="0" noProof="0" dirty="0">
                <a:ln>
                  <a:noFill/>
                </a:ln>
                <a:solidFill>
                  <a:schemeClr val="tx1"/>
                </a:solidFill>
                <a:effectLst/>
                <a:uLnTx/>
                <a:uFillTx/>
                <a:latin typeface="+mj-lt"/>
                <a:ea typeface="+mj-ea"/>
                <a:cs typeface="+mj-cs"/>
              </a:rPr>
              <a:t>.</a:t>
            </a:r>
            <a:endParaRPr kumimoji="0" lang="ko-KR" alt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4" name="직사각형 13"/>
          <p:cNvSpPr/>
          <p:nvPr/>
        </p:nvSpPr>
        <p:spPr>
          <a:xfrm>
            <a:off x="3211912" y="2116106"/>
            <a:ext cx="537192" cy="305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t>??</a:t>
            </a:r>
            <a:endParaRPr lang="ko-KR" altLang="en-US" sz="2000" dirty="0"/>
          </a:p>
        </p:txBody>
      </p:sp>
      <p:sp>
        <p:nvSpPr>
          <p:cNvPr id="8" name="제목 1"/>
          <p:cNvSpPr txBox="1">
            <a:spLocks/>
          </p:cNvSpPr>
          <p:nvPr/>
        </p:nvSpPr>
        <p:spPr>
          <a:xfrm>
            <a:off x="395536" y="332656"/>
            <a:ext cx="8352928"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lang="en-US" altLang="ko-KR" sz="2800" dirty="0">
                <a:latin typeface="+mj-lt"/>
                <a:ea typeface="+mj-ea"/>
                <a:cs typeface="+mj-cs"/>
              </a:rPr>
              <a:t>Light emitting from Atom</a:t>
            </a:r>
            <a:r>
              <a:rPr lang="ko-KR" altLang="en-US" sz="2800" dirty="0">
                <a:latin typeface="+mj-lt"/>
                <a:ea typeface="+mj-ea"/>
                <a:cs typeface="+mj-cs"/>
              </a:rPr>
              <a:t>원자에서 나오는 빛</a:t>
            </a:r>
            <a:endParaRPr kumimoji="0" lang="ko-KR"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직사각형 8"/>
          <p:cNvSpPr/>
          <p:nvPr/>
        </p:nvSpPr>
        <p:spPr>
          <a:xfrm>
            <a:off x="5320900" y="3260735"/>
            <a:ext cx="1440160"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rPr>
              <a:t>빛의 흡수</a:t>
            </a:r>
          </a:p>
        </p:txBody>
      </p:sp>
      <p:sp>
        <p:nvSpPr>
          <p:cNvPr id="10" name="직사각형 9"/>
          <p:cNvSpPr/>
          <p:nvPr/>
        </p:nvSpPr>
        <p:spPr>
          <a:xfrm>
            <a:off x="7164288" y="3260735"/>
            <a:ext cx="1440160"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rPr>
              <a:t>빛의 방출</a:t>
            </a:r>
          </a:p>
        </p:txBody>
      </p:sp>
      <p:sp>
        <p:nvSpPr>
          <p:cNvPr id="4" name="TextBox 3"/>
          <p:cNvSpPr txBox="1"/>
          <p:nvPr/>
        </p:nvSpPr>
        <p:spPr>
          <a:xfrm>
            <a:off x="382152" y="753380"/>
            <a:ext cx="3249608" cy="369332"/>
          </a:xfrm>
          <a:prstGeom prst="rect">
            <a:avLst/>
          </a:prstGeom>
          <a:noFill/>
        </p:spPr>
        <p:txBody>
          <a:bodyPr wrap="none" rtlCol="0">
            <a:spAutoFit/>
          </a:bodyPr>
          <a:lstStyle/>
          <a:p>
            <a:r>
              <a:rPr lang="en-US" altLang="ko-KR" dirty="0"/>
              <a:t>An atom absorbs light or emit.</a:t>
            </a:r>
            <a:endParaRPr lang="ko-KR" altLang="en-US" dirty="0"/>
          </a:p>
        </p:txBody>
      </p:sp>
      <p:sp>
        <p:nvSpPr>
          <p:cNvPr id="11" name="TextBox 10"/>
          <p:cNvSpPr txBox="1"/>
          <p:nvPr/>
        </p:nvSpPr>
        <p:spPr>
          <a:xfrm>
            <a:off x="368104" y="2939589"/>
            <a:ext cx="4348306" cy="923330"/>
          </a:xfrm>
          <a:prstGeom prst="rect">
            <a:avLst/>
          </a:prstGeom>
          <a:noFill/>
        </p:spPr>
        <p:txBody>
          <a:bodyPr wrap="none" rtlCol="0">
            <a:spAutoFit/>
          </a:bodyPr>
          <a:lstStyle/>
          <a:p>
            <a:r>
              <a:rPr lang="en-US" altLang="ko-KR" dirty="0"/>
              <a:t>The wavelength of the light absorbing</a:t>
            </a:r>
          </a:p>
          <a:p>
            <a:r>
              <a:rPr lang="en-US" altLang="ko-KR" dirty="0"/>
              <a:t>and emitting is determined by the energy</a:t>
            </a:r>
          </a:p>
          <a:p>
            <a:r>
              <a:rPr lang="en-US" altLang="ko-KR" dirty="0"/>
              <a:t>Difference between the two atomic orbits</a:t>
            </a:r>
            <a:endParaRPr lang="ko-KR" altLang="en-US" dirty="0"/>
          </a:p>
        </p:txBody>
      </p:sp>
      <p:sp>
        <p:nvSpPr>
          <p:cNvPr id="12" name="TextBox 11"/>
          <p:cNvSpPr txBox="1"/>
          <p:nvPr/>
        </p:nvSpPr>
        <p:spPr>
          <a:xfrm>
            <a:off x="5313636" y="1143856"/>
            <a:ext cx="1287532" cy="369332"/>
          </a:xfrm>
          <a:prstGeom prst="rect">
            <a:avLst/>
          </a:prstGeom>
          <a:noFill/>
        </p:spPr>
        <p:txBody>
          <a:bodyPr wrap="none" rtlCol="0">
            <a:spAutoFit/>
          </a:bodyPr>
          <a:lstStyle/>
          <a:p>
            <a:r>
              <a:rPr lang="en-US" altLang="ko-KR" dirty="0"/>
              <a:t>Absorption</a:t>
            </a:r>
            <a:endParaRPr lang="ko-KR" altLang="en-US" dirty="0"/>
          </a:p>
        </p:txBody>
      </p:sp>
      <p:sp>
        <p:nvSpPr>
          <p:cNvPr id="15" name="TextBox 14"/>
          <p:cNvSpPr txBox="1"/>
          <p:nvPr/>
        </p:nvSpPr>
        <p:spPr>
          <a:xfrm>
            <a:off x="7020272" y="1156781"/>
            <a:ext cx="1210588" cy="369332"/>
          </a:xfrm>
          <a:prstGeom prst="rect">
            <a:avLst/>
          </a:prstGeom>
          <a:noFill/>
        </p:spPr>
        <p:txBody>
          <a:bodyPr wrap="none" rtlCol="0">
            <a:spAutoFit/>
          </a:bodyPr>
          <a:lstStyle/>
          <a:p>
            <a:r>
              <a:rPr lang="en-US" altLang="ko-KR" dirty="0"/>
              <a:t>Emittance</a:t>
            </a:r>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395536" y="332656"/>
            <a:ext cx="8352928"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lang="en-US" altLang="ko-KR" sz="2800" dirty="0">
                <a:latin typeface="+mj-lt"/>
                <a:ea typeface="+mj-ea"/>
                <a:cs typeface="+mj-cs"/>
              </a:rPr>
              <a:t>Light emitting from Atom</a:t>
            </a:r>
            <a:r>
              <a:rPr lang="ko-KR" altLang="en-US" sz="2800" dirty="0">
                <a:latin typeface="+mj-lt"/>
                <a:ea typeface="+mj-ea"/>
                <a:cs typeface="+mj-cs"/>
              </a:rPr>
              <a:t>원자에서 나오는 빛</a:t>
            </a:r>
            <a:endParaRPr kumimoji="0" lang="ko-KR"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AutoShape 2" descr="원자궤도에 대한 이미지 검색결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628800"/>
            <a:ext cx="2830948" cy="2872784"/>
          </a:xfrm>
          <a:prstGeom prst="rect">
            <a:avLst/>
          </a:prstGeom>
        </p:spPr>
      </p:pic>
      <p:sp>
        <p:nvSpPr>
          <p:cNvPr id="16" name="TextBox 15"/>
          <p:cNvSpPr txBox="1"/>
          <p:nvPr/>
        </p:nvSpPr>
        <p:spPr>
          <a:xfrm>
            <a:off x="2195736" y="4725144"/>
            <a:ext cx="1249060" cy="369332"/>
          </a:xfrm>
          <a:prstGeom prst="rect">
            <a:avLst/>
          </a:prstGeom>
          <a:noFill/>
        </p:spPr>
        <p:txBody>
          <a:bodyPr wrap="none" rtlCol="0">
            <a:spAutoFit/>
          </a:bodyPr>
          <a:lstStyle/>
          <a:p>
            <a:r>
              <a:rPr lang="en-US" altLang="ko-KR" dirty="0"/>
              <a:t>Atom </a:t>
            </a:r>
            <a:r>
              <a:rPr lang="ko-KR" altLang="en-US" dirty="0"/>
              <a:t>원자</a:t>
            </a:r>
          </a:p>
        </p:txBody>
      </p:sp>
      <p:sp>
        <p:nvSpPr>
          <p:cNvPr id="17" name="타원 16"/>
          <p:cNvSpPr/>
          <p:nvPr/>
        </p:nvSpPr>
        <p:spPr>
          <a:xfrm>
            <a:off x="2987824" y="2636912"/>
            <a:ext cx="144016" cy="14401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3203848" y="1444134"/>
            <a:ext cx="1556836" cy="369332"/>
          </a:xfrm>
          <a:prstGeom prst="rect">
            <a:avLst/>
          </a:prstGeom>
          <a:noFill/>
        </p:spPr>
        <p:txBody>
          <a:bodyPr wrap="none" rtlCol="0">
            <a:spAutoFit/>
          </a:bodyPr>
          <a:lstStyle/>
          <a:p>
            <a:r>
              <a:rPr lang="en-US" altLang="ko-KR"/>
              <a:t>Electron </a:t>
            </a:r>
            <a:r>
              <a:rPr lang="ko-KR" altLang="en-US" dirty="0"/>
              <a:t>전자</a:t>
            </a:r>
          </a:p>
        </p:txBody>
      </p:sp>
      <p:cxnSp>
        <p:nvCxnSpPr>
          <p:cNvPr id="20" name="직선 화살표 연결선 19"/>
          <p:cNvCxnSpPr/>
          <p:nvPr/>
        </p:nvCxnSpPr>
        <p:spPr>
          <a:xfrm flipV="1">
            <a:off x="3203848" y="1813467"/>
            <a:ext cx="576064" cy="7514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0" name="그룹 39"/>
          <p:cNvGrpSpPr/>
          <p:nvPr/>
        </p:nvGrpSpPr>
        <p:grpSpPr>
          <a:xfrm>
            <a:off x="245181" y="1030357"/>
            <a:ext cx="1552792" cy="1678563"/>
            <a:chOff x="245181" y="1030357"/>
            <a:chExt cx="1552792" cy="1678563"/>
          </a:xfrm>
        </p:grpSpPr>
        <p:pic>
          <p:nvPicPr>
            <p:cNvPr id="34" name="그림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73786" y="901752"/>
              <a:ext cx="1295581" cy="1552792"/>
            </a:xfrm>
            <a:prstGeom prst="rect">
              <a:avLst/>
            </a:prstGeom>
          </p:spPr>
        </p:pic>
        <p:sp>
          <p:nvSpPr>
            <p:cNvPr id="39" name="TextBox 38"/>
            <p:cNvSpPr txBox="1"/>
            <p:nvPr/>
          </p:nvSpPr>
          <p:spPr>
            <a:xfrm>
              <a:off x="380484" y="2062589"/>
              <a:ext cx="1095172" cy="646331"/>
            </a:xfrm>
            <a:prstGeom prst="rect">
              <a:avLst/>
            </a:prstGeom>
            <a:noFill/>
          </p:spPr>
          <p:txBody>
            <a:bodyPr wrap="none" rtlCol="0">
              <a:spAutoFit/>
            </a:bodyPr>
            <a:lstStyle/>
            <a:p>
              <a:pPr algn="ctr"/>
              <a:r>
                <a:rPr lang="en-US" altLang="ko-KR" dirty="0">
                  <a:solidFill>
                    <a:srgbClr val="0070C0"/>
                  </a:solidFill>
                </a:rPr>
                <a:t>External </a:t>
              </a:r>
            </a:p>
            <a:p>
              <a:pPr algn="ctr"/>
              <a:r>
                <a:rPr lang="en-US" altLang="ko-KR" dirty="0">
                  <a:solidFill>
                    <a:srgbClr val="0070C0"/>
                  </a:solidFill>
                </a:rPr>
                <a:t>Energy</a:t>
              </a:r>
              <a:endParaRPr lang="ko-KR" altLang="en-US" dirty="0">
                <a:solidFill>
                  <a:srgbClr val="0070C0"/>
                </a:solidFill>
              </a:endParaRPr>
            </a:p>
          </p:txBody>
        </p:sp>
      </p:grpSp>
    </p:spTree>
    <p:extLst>
      <p:ext uri="{BB962C8B-B14F-4D97-AF65-F5344CB8AC3E}">
        <p14:creationId xmlns:p14="http://schemas.microsoft.com/office/powerpoint/2010/main" val="394136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1.38889E-6 2.59259E-6 L 0.0158 -0.04329 " pathEditMode="relative" rAng="0" ptsTypes="AA">
                                      <p:cBhvr>
                                        <p:cTn id="11" dur="2000" fill="hold"/>
                                        <p:tgtEl>
                                          <p:spTgt spid="17"/>
                                        </p:tgtEl>
                                        <p:attrNameLst>
                                          <p:attrName>ppt_x</p:attrName>
                                          <p:attrName>ppt_y</p:attrName>
                                        </p:attrNameLst>
                                      </p:cBhvr>
                                      <p:rCtr x="781"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395536" y="332656"/>
            <a:ext cx="8352928"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lang="en-US" altLang="ko-KR" sz="2800" dirty="0">
                <a:latin typeface="+mj-lt"/>
                <a:ea typeface="+mj-ea"/>
                <a:cs typeface="+mj-cs"/>
              </a:rPr>
              <a:t>Light emitting from Atom</a:t>
            </a:r>
            <a:r>
              <a:rPr lang="ko-KR" altLang="en-US" sz="2800" dirty="0">
                <a:latin typeface="+mj-lt"/>
                <a:ea typeface="+mj-ea"/>
                <a:cs typeface="+mj-cs"/>
              </a:rPr>
              <a:t>원자에서 나오는 빛</a:t>
            </a:r>
            <a:endParaRPr kumimoji="0" lang="ko-KR"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AutoShape 2" descr="원자궤도에 대한 이미지 검색결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7" name="그림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628800"/>
            <a:ext cx="2830948" cy="2872784"/>
          </a:xfrm>
          <a:prstGeom prst="rect">
            <a:avLst/>
          </a:prstGeom>
        </p:spPr>
      </p:pic>
      <p:sp>
        <p:nvSpPr>
          <p:cNvPr id="16" name="TextBox 15"/>
          <p:cNvSpPr txBox="1"/>
          <p:nvPr/>
        </p:nvSpPr>
        <p:spPr>
          <a:xfrm>
            <a:off x="2195736" y="4725144"/>
            <a:ext cx="1249060" cy="369332"/>
          </a:xfrm>
          <a:prstGeom prst="rect">
            <a:avLst/>
          </a:prstGeom>
          <a:noFill/>
        </p:spPr>
        <p:txBody>
          <a:bodyPr wrap="none" rtlCol="0">
            <a:spAutoFit/>
          </a:bodyPr>
          <a:lstStyle/>
          <a:p>
            <a:r>
              <a:rPr lang="en-US" altLang="ko-KR" dirty="0"/>
              <a:t>Atom </a:t>
            </a:r>
            <a:r>
              <a:rPr lang="ko-KR" altLang="en-US" dirty="0"/>
              <a:t>원자</a:t>
            </a:r>
          </a:p>
        </p:txBody>
      </p:sp>
      <p:sp>
        <p:nvSpPr>
          <p:cNvPr id="17" name="타원 16"/>
          <p:cNvSpPr/>
          <p:nvPr/>
        </p:nvSpPr>
        <p:spPr>
          <a:xfrm>
            <a:off x="3131840" y="2339901"/>
            <a:ext cx="144016" cy="14401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3203848" y="1444134"/>
            <a:ext cx="1556836" cy="369332"/>
          </a:xfrm>
          <a:prstGeom prst="rect">
            <a:avLst/>
          </a:prstGeom>
          <a:noFill/>
        </p:spPr>
        <p:txBody>
          <a:bodyPr wrap="none" rtlCol="0">
            <a:spAutoFit/>
          </a:bodyPr>
          <a:lstStyle/>
          <a:p>
            <a:r>
              <a:rPr lang="en-US" altLang="ko-KR"/>
              <a:t>Electron </a:t>
            </a:r>
            <a:r>
              <a:rPr lang="ko-KR" altLang="en-US" dirty="0"/>
              <a:t>전자</a:t>
            </a:r>
          </a:p>
        </p:txBody>
      </p:sp>
      <p:cxnSp>
        <p:nvCxnSpPr>
          <p:cNvPr id="20" name="직선 화살표 연결선 19"/>
          <p:cNvCxnSpPr/>
          <p:nvPr/>
        </p:nvCxnSpPr>
        <p:spPr>
          <a:xfrm flipV="1">
            <a:off x="3203848" y="1813467"/>
            <a:ext cx="576064" cy="7514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4" name="그림 33"/>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13834544">
            <a:off x="3254461" y="1821176"/>
            <a:ext cx="1295581" cy="1552792"/>
          </a:xfrm>
          <a:prstGeom prst="rect">
            <a:avLst/>
          </a:prstGeom>
        </p:spPr>
      </p:pic>
      <p:pic>
        <p:nvPicPr>
          <p:cNvPr id="2" name="그림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0592" y="1196752"/>
            <a:ext cx="4287601" cy="1504620"/>
          </a:xfrm>
          <a:prstGeom prst="rect">
            <a:avLst/>
          </a:prstGeom>
        </p:spPr>
      </p:pic>
      <p:pic>
        <p:nvPicPr>
          <p:cNvPr id="3" name="그림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5856" y="3724748"/>
            <a:ext cx="5677705" cy="2198346"/>
          </a:xfrm>
          <a:prstGeom prst="rect">
            <a:avLst/>
          </a:prstGeom>
        </p:spPr>
      </p:pic>
    </p:spTree>
    <p:extLst>
      <p:ext uri="{BB962C8B-B14F-4D97-AF65-F5344CB8AC3E}">
        <p14:creationId xmlns:p14="http://schemas.microsoft.com/office/powerpoint/2010/main" val="312410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6 -3.7037E-7 L -0.0158 0.04329 " pathEditMode="relative" rAng="0" ptsTypes="AA">
                                      <p:cBhvr>
                                        <p:cTn id="6" dur="2000" fill="hold"/>
                                        <p:tgtEl>
                                          <p:spTgt spid="17"/>
                                        </p:tgtEl>
                                        <p:attrNameLst>
                                          <p:attrName>ppt_x</p:attrName>
                                          <p:attrName>ppt_y</p:attrName>
                                        </p:attrNameLst>
                                      </p:cBhvr>
                                      <p:rCtr x="-799" y="215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368104" y="2337250"/>
            <a:ext cx="7704138" cy="420688"/>
          </a:xfrm>
        </p:spPr>
        <p:txBody>
          <a:bodyPr>
            <a:noAutofit/>
          </a:bodyPr>
          <a:lstStyle/>
          <a:p>
            <a:pPr algn="l"/>
            <a:r>
              <a:rPr lang="ko-KR" altLang="en-US" sz="2000" dirty="0"/>
              <a:t>흡수하 방출하는 빛의 파장은 </a:t>
            </a:r>
            <a:r>
              <a:rPr lang="en-US" altLang="ko-KR" sz="2000" dirty="0"/>
              <a:t/>
            </a:r>
            <a:br>
              <a:rPr lang="en-US" altLang="ko-KR" sz="2000" dirty="0"/>
            </a:br>
            <a:r>
              <a:rPr lang="ko-KR" altLang="en-US" sz="2000" dirty="0"/>
              <a:t>두 원자궤도 사이의 에너지 차에 </a:t>
            </a:r>
            <a:r>
              <a:rPr lang="en-US" altLang="ko-KR" sz="2000" dirty="0"/>
              <a:t/>
            </a:r>
            <a:br>
              <a:rPr lang="en-US" altLang="ko-KR" sz="2000" dirty="0"/>
            </a:br>
            <a:r>
              <a:rPr lang="ko-KR" altLang="en-US" sz="2000" dirty="0"/>
              <a:t>의해 결정된다</a:t>
            </a:r>
            <a:r>
              <a:rPr lang="en-US" altLang="ko-KR" sz="2000" dirty="0"/>
              <a:t>.</a:t>
            </a:r>
            <a:endParaRPr lang="ko-KR" altLang="en-US" sz="2000" dirty="0"/>
          </a:p>
        </p:txBody>
      </p:sp>
      <p:pic>
        <p:nvPicPr>
          <p:cNvPr id="44034" name="Picture 2" descr="http://astrocosmosci.files.wordpress.com/2012/07/photon-emission-absorption.jpg?w=436&amp;h=248"/>
          <p:cNvPicPr>
            <a:picLocks noChangeAspect="1" noChangeArrowheads="1"/>
          </p:cNvPicPr>
          <p:nvPr/>
        </p:nvPicPr>
        <p:blipFill>
          <a:blip r:embed="rId2" cstate="print"/>
          <a:srcRect/>
          <a:stretch>
            <a:fillRect/>
          </a:stretch>
        </p:blipFill>
        <p:spPr bwMode="auto">
          <a:xfrm>
            <a:off x="4357363" y="1100514"/>
            <a:ext cx="4726599" cy="2688525"/>
          </a:xfrm>
          <a:prstGeom prst="rect">
            <a:avLst/>
          </a:prstGeom>
          <a:noFill/>
        </p:spPr>
      </p:pic>
      <p:sp>
        <p:nvSpPr>
          <p:cNvPr id="13" name="제목 1"/>
          <p:cNvSpPr txBox="1">
            <a:spLocks/>
          </p:cNvSpPr>
          <p:nvPr/>
        </p:nvSpPr>
        <p:spPr>
          <a:xfrm>
            <a:off x="368104" y="1217736"/>
            <a:ext cx="7776864"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2000" b="0" i="0" u="none" strike="noStrike" kern="1200" cap="none" spc="0" normalizeH="0" baseline="0" noProof="0" dirty="0">
                <a:ln>
                  <a:noFill/>
                </a:ln>
                <a:solidFill>
                  <a:schemeClr val="tx1"/>
                </a:solidFill>
                <a:effectLst/>
                <a:uLnTx/>
                <a:uFillTx/>
                <a:latin typeface="+mj-lt"/>
                <a:ea typeface="+mj-ea"/>
                <a:cs typeface="+mj-cs"/>
              </a:rPr>
              <a:t>원자는 빛을 흡수하기도 하고 </a:t>
            </a:r>
            <a:endParaRPr kumimoji="0" lang="en-US" altLang="ko-KR" sz="2000" b="0" i="0" u="none" strike="noStrike" kern="1200" cap="none" spc="0" normalizeH="0" baseline="0" noProof="0" dirty="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2000" b="0" i="0" u="none" strike="noStrike" kern="1200" cap="none" spc="0" normalizeH="0" baseline="0" noProof="0" dirty="0">
                <a:ln>
                  <a:noFill/>
                </a:ln>
                <a:solidFill>
                  <a:schemeClr val="tx1"/>
                </a:solidFill>
                <a:effectLst/>
                <a:uLnTx/>
                <a:uFillTx/>
                <a:latin typeface="+mj-lt"/>
                <a:ea typeface="+mj-ea"/>
                <a:cs typeface="+mj-cs"/>
              </a:rPr>
              <a:t>방출하기도 한다</a:t>
            </a:r>
            <a:r>
              <a:rPr kumimoji="0" lang="en-US" altLang="ko-KR" sz="2000" b="0" i="0" u="none" strike="noStrike" kern="1200" cap="none" spc="0" normalizeH="0" baseline="0" noProof="0" dirty="0">
                <a:ln>
                  <a:noFill/>
                </a:ln>
                <a:solidFill>
                  <a:schemeClr val="tx1"/>
                </a:solidFill>
                <a:effectLst/>
                <a:uLnTx/>
                <a:uFillTx/>
                <a:latin typeface="+mj-lt"/>
                <a:ea typeface="+mj-ea"/>
                <a:cs typeface="+mj-cs"/>
              </a:rPr>
              <a:t>.</a:t>
            </a:r>
            <a:endParaRPr kumimoji="0" lang="ko-KR" alt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제목 1"/>
          <p:cNvSpPr txBox="1">
            <a:spLocks/>
          </p:cNvSpPr>
          <p:nvPr/>
        </p:nvSpPr>
        <p:spPr>
          <a:xfrm>
            <a:off x="395536" y="332656"/>
            <a:ext cx="8352928"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lang="en-US" altLang="ko-KR" sz="2800" dirty="0">
                <a:latin typeface="+mj-lt"/>
                <a:ea typeface="+mj-ea"/>
                <a:cs typeface="+mj-cs"/>
              </a:rPr>
              <a:t>Light emitting from Atom</a:t>
            </a:r>
            <a:r>
              <a:rPr lang="ko-KR" altLang="en-US" sz="2800" dirty="0">
                <a:latin typeface="+mj-lt"/>
                <a:ea typeface="+mj-ea"/>
                <a:cs typeface="+mj-cs"/>
              </a:rPr>
              <a:t>원자에서 나오는 빛</a:t>
            </a:r>
            <a:endParaRPr kumimoji="0" lang="ko-KR"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9" name="직사각형 8"/>
          <p:cNvSpPr/>
          <p:nvPr/>
        </p:nvSpPr>
        <p:spPr>
          <a:xfrm>
            <a:off x="5320900" y="3260735"/>
            <a:ext cx="1440160"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rPr>
              <a:t>빛의 흡수</a:t>
            </a:r>
          </a:p>
        </p:txBody>
      </p:sp>
      <p:sp>
        <p:nvSpPr>
          <p:cNvPr id="10" name="직사각형 9"/>
          <p:cNvSpPr/>
          <p:nvPr/>
        </p:nvSpPr>
        <p:spPr>
          <a:xfrm>
            <a:off x="7164288" y="3260735"/>
            <a:ext cx="1440160" cy="432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rPr>
              <a:t>빛의 방출</a:t>
            </a:r>
          </a:p>
        </p:txBody>
      </p:sp>
      <p:pic>
        <p:nvPicPr>
          <p:cNvPr id="3" name="그림 2"/>
          <p:cNvPicPr>
            <a:picLocks noChangeAspect="1"/>
          </p:cNvPicPr>
          <p:nvPr/>
        </p:nvPicPr>
        <p:blipFill>
          <a:blip r:embed="rId3"/>
          <a:stretch>
            <a:fillRect/>
          </a:stretch>
        </p:blipFill>
        <p:spPr>
          <a:xfrm>
            <a:off x="1619672" y="3862919"/>
            <a:ext cx="5835338" cy="2377961"/>
          </a:xfrm>
          <a:prstGeom prst="rect">
            <a:avLst/>
          </a:prstGeom>
        </p:spPr>
      </p:pic>
      <p:sp>
        <p:nvSpPr>
          <p:cNvPr id="4" name="TextBox 3"/>
          <p:cNvSpPr txBox="1"/>
          <p:nvPr/>
        </p:nvSpPr>
        <p:spPr>
          <a:xfrm>
            <a:off x="382152" y="753380"/>
            <a:ext cx="3249608" cy="369332"/>
          </a:xfrm>
          <a:prstGeom prst="rect">
            <a:avLst/>
          </a:prstGeom>
          <a:noFill/>
        </p:spPr>
        <p:txBody>
          <a:bodyPr wrap="none" rtlCol="0">
            <a:spAutoFit/>
          </a:bodyPr>
          <a:lstStyle/>
          <a:p>
            <a:r>
              <a:rPr lang="en-US" altLang="ko-KR" dirty="0"/>
              <a:t>An atom absorbs light or emit.</a:t>
            </a:r>
            <a:endParaRPr lang="ko-KR" altLang="en-US" dirty="0"/>
          </a:p>
        </p:txBody>
      </p:sp>
      <p:sp>
        <p:nvSpPr>
          <p:cNvPr id="11" name="TextBox 10"/>
          <p:cNvSpPr txBox="1"/>
          <p:nvPr/>
        </p:nvSpPr>
        <p:spPr>
          <a:xfrm>
            <a:off x="368104" y="2939589"/>
            <a:ext cx="4348306" cy="923330"/>
          </a:xfrm>
          <a:prstGeom prst="rect">
            <a:avLst/>
          </a:prstGeom>
          <a:noFill/>
        </p:spPr>
        <p:txBody>
          <a:bodyPr wrap="none" rtlCol="0">
            <a:spAutoFit/>
          </a:bodyPr>
          <a:lstStyle/>
          <a:p>
            <a:r>
              <a:rPr lang="en-US" altLang="ko-KR" dirty="0"/>
              <a:t>The wavelength of the light absorbing</a:t>
            </a:r>
          </a:p>
          <a:p>
            <a:r>
              <a:rPr lang="en-US" altLang="ko-KR" dirty="0"/>
              <a:t>and emitting is determined by the energy</a:t>
            </a:r>
          </a:p>
          <a:p>
            <a:r>
              <a:rPr lang="en-US" altLang="ko-KR" dirty="0"/>
              <a:t>Difference between the two atomic orbits</a:t>
            </a:r>
            <a:endParaRPr lang="ko-KR" altLang="en-US" dirty="0"/>
          </a:p>
        </p:txBody>
      </p:sp>
      <p:sp>
        <p:nvSpPr>
          <p:cNvPr id="12" name="TextBox 11"/>
          <p:cNvSpPr txBox="1"/>
          <p:nvPr/>
        </p:nvSpPr>
        <p:spPr>
          <a:xfrm>
            <a:off x="5313636" y="1143856"/>
            <a:ext cx="1287532" cy="369332"/>
          </a:xfrm>
          <a:prstGeom prst="rect">
            <a:avLst/>
          </a:prstGeom>
          <a:noFill/>
        </p:spPr>
        <p:txBody>
          <a:bodyPr wrap="none" rtlCol="0">
            <a:spAutoFit/>
          </a:bodyPr>
          <a:lstStyle/>
          <a:p>
            <a:r>
              <a:rPr lang="en-US" altLang="ko-KR" dirty="0"/>
              <a:t>Absorption</a:t>
            </a:r>
            <a:endParaRPr lang="ko-KR" altLang="en-US" dirty="0"/>
          </a:p>
        </p:txBody>
      </p:sp>
      <p:sp>
        <p:nvSpPr>
          <p:cNvPr id="15" name="TextBox 14"/>
          <p:cNvSpPr txBox="1"/>
          <p:nvPr/>
        </p:nvSpPr>
        <p:spPr>
          <a:xfrm>
            <a:off x="7020272" y="1156781"/>
            <a:ext cx="1210588" cy="369332"/>
          </a:xfrm>
          <a:prstGeom prst="rect">
            <a:avLst/>
          </a:prstGeom>
          <a:noFill/>
        </p:spPr>
        <p:txBody>
          <a:bodyPr wrap="none" rtlCol="0">
            <a:spAutoFit/>
          </a:bodyPr>
          <a:lstStyle/>
          <a:p>
            <a:r>
              <a:rPr lang="en-US" altLang="ko-KR" dirty="0"/>
              <a:t>Emittance</a:t>
            </a:r>
            <a:endParaRPr lang="ko-KR" altLang="en-US" dirty="0"/>
          </a:p>
        </p:txBody>
      </p:sp>
    </p:spTree>
    <p:extLst>
      <p:ext uri="{BB962C8B-B14F-4D97-AF65-F5344CB8AC3E}">
        <p14:creationId xmlns:p14="http://schemas.microsoft.com/office/powerpoint/2010/main" val="344935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제목 1"/>
          <p:cNvSpPr txBox="1">
            <a:spLocks/>
          </p:cNvSpPr>
          <p:nvPr/>
        </p:nvSpPr>
        <p:spPr>
          <a:xfrm>
            <a:off x="8470" y="260648"/>
            <a:ext cx="7128792" cy="78105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3200" dirty="0"/>
              <a:t>Electricity and Magnetism</a:t>
            </a:r>
          </a:p>
          <a:p>
            <a:pPr algn="l"/>
            <a:r>
              <a:rPr lang="ko-KR" altLang="en-US" sz="3200" dirty="0"/>
              <a:t>전기와 자기</a:t>
            </a:r>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15" y="1385496"/>
            <a:ext cx="2481064" cy="1860798"/>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679728"/>
            <a:ext cx="2486025" cy="1762125"/>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33000" t="6969" r="33000" b="9500"/>
          <a:stretch/>
        </p:blipFill>
        <p:spPr>
          <a:xfrm>
            <a:off x="539552" y="3607162"/>
            <a:ext cx="2448272" cy="2376264"/>
          </a:xfrm>
          <a:prstGeom prst="rect">
            <a:avLst/>
          </a:prstGeom>
        </p:spPr>
      </p:pic>
      <p:pic>
        <p:nvPicPr>
          <p:cNvPr id="7" name="그림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23188" y="1215506"/>
            <a:ext cx="2730723" cy="2290414"/>
          </a:xfrm>
          <a:prstGeom prst="rect">
            <a:avLst/>
          </a:prstGeom>
        </p:spPr>
      </p:pic>
      <p:pic>
        <p:nvPicPr>
          <p:cNvPr id="11" name="그림 10"/>
          <p:cNvPicPr>
            <a:picLocks noChangeAspect="1"/>
          </p:cNvPicPr>
          <p:nvPr/>
        </p:nvPicPr>
        <p:blipFill rotWithShape="1">
          <a:blip r:embed="rId6">
            <a:extLst>
              <a:ext uri="{28A0092B-C50C-407E-A947-70E740481C1C}">
                <a14:useLocalDpi xmlns:a14="http://schemas.microsoft.com/office/drawing/2010/main" val="0"/>
              </a:ext>
            </a:extLst>
          </a:blip>
          <a:srcRect t="3858" b="7443"/>
          <a:stretch/>
        </p:blipFill>
        <p:spPr>
          <a:xfrm>
            <a:off x="3275856" y="3789040"/>
            <a:ext cx="2395155" cy="2001950"/>
          </a:xfrm>
          <a:prstGeom prst="rect">
            <a:avLst/>
          </a:prstGeom>
        </p:spPr>
      </p:pic>
      <p:pic>
        <p:nvPicPr>
          <p:cNvPr id="12" name="그림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1044" y="3307268"/>
            <a:ext cx="2733303" cy="1026159"/>
          </a:xfrm>
          <a:prstGeom prst="rect">
            <a:avLst/>
          </a:prstGeom>
        </p:spPr>
      </p:pic>
      <p:sp>
        <p:nvSpPr>
          <p:cNvPr id="14" name="TextBox 13"/>
          <p:cNvSpPr txBox="1"/>
          <p:nvPr/>
        </p:nvSpPr>
        <p:spPr>
          <a:xfrm>
            <a:off x="4498601" y="4903244"/>
            <a:ext cx="4507965" cy="1077218"/>
          </a:xfrm>
          <a:prstGeom prst="rect">
            <a:avLst/>
          </a:prstGeom>
          <a:solidFill>
            <a:schemeClr val="bg1"/>
          </a:solidFill>
        </p:spPr>
        <p:txBody>
          <a:bodyPr wrap="none" rtlCol="0">
            <a:spAutoFit/>
          </a:bodyPr>
          <a:lstStyle/>
          <a:p>
            <a:r>
              <a:rPr lang="ko-KR" altLang="en-US" sz="1600" dirty="0">
                <a:solidFill>
                  <a:srgbClr val="FF0000"/>
                </a:solidFill>
              </a:rPr>
              <a:t>전기와 자기는 같은 것</a:t>
            </a:r>
            <a:endParaRPr lang="en-US" altLang="ko-KR" sz="1600" dirty="0">
              <a:solidFill>
                <a:srgbClr val="FF0000"/>
              </a:solidFill>
            </a:endParaRPr>
          </a:p>
          <a:p>
            <a:r>
              <a:rPr lang="ko-KR" altLang="en-US" sz="1600" dirty="0">
                <a:solidFill>
                  <a:srgbClr val="FF0000"/>
                </a:solidFill>
              </a:rPr>
              <a:t>움직이는 전기장 </a:t>
            </a:r>
            <a:r>
              <a:rPr lang="en-US" altLang="ko-KR" sz="1600" dirty="0">
                <a:solidFill>
                  <a:srgbClr val="FF0000"/>
                </a:solidFill>
              </a:rPr>
              <a:t>&gt;&gt; </a:t>
            </a:r>
            <a:r>
              <a:rPr lang="ko-KR" altLang="en-US" sz="1600" dirty="0">
                <a:solidFill>
                  <a:srgbClr val="FF0000"/>
                </a:solidFill>
              </a:rPr>
              <a:t>자기장 발생</a:t>
            </a:r>
            <a:endParaRPr lang="en-US" altLang="ko-KR" sz="1600" dirty="0">
              <a:solidFill>
                <a:srgbClr val="FF0000"/>
              </a:solidFill>
            </a:endParaRPr>
          </a:p>
          <a:p>
            <a:r>
              <a:rPr lang="en-US" altLang="ko-KR" sz="1600" dirty="0">
                <a:solidFill>
                  <a:srgbClr val="FF0000"/>
                </a:solidFill>
              </a:rPr>
              <a:t>Electricity and magnetism have same source. </a:t>
            </a:r>
          </a:p>
          <a:p>
            <a:r>
              <a:rPr lang="en-US" altLang="ko-KR" sz="1600" dirty="0">
                <a:solidFill>
                  <a:srgbClr val="FF0000"/>
                </a:solidFill>
              </a:rPr>
              <a:t>Moving charged particle &gt;&gt; creating magnetism</a:t>
            </a:r>
            <a:endParaRPr lang="ko-KR" altLang="en-US" sz="1600" dirty="0">
              <a:solidFill>
                <a:srgbClr val="FF0000"/>
              </a:solidFill>
            </a:endParaRPr>
          </a:p>
        </p:txBody>
      </p:sp>
      <p:pic>
        <p:nvPicPr>
          <p:cNvPr id="15" name="그림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4208" y="44624"/>
            <a:ext cx="2184970" cy="2761257"/>
          </a:xfrm>
          <a:prstGeom prst="rect">
            <a:avLst/>
          </a:prstGeom>
        </p:spPr>
      </p:pic>
      <p:pic>
        <p:nvPicPr>
          <p:cNvPr id="16" name="그림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2522" y="3091609"/>
            <a:ext cx="1678332" cy="1720823"/>
          </a:xfrm>
          <a:prstGeom prst="rect">
            <a:avLst/>
          </a:prstGeom>
        </p:spPr>
      </p:pic>
      <p:sp>
        <p:nvSpPr>
          <p:cNvPr id="2" name="TextBox 1">
            <a:extLst>
              <a:ext uri="{FF2B5EF4-FFF2-40B4-BE49-F238E27FC236}">
                <a16:creationId xmlns:a16="http://schemas.microsoft.com/office/drawing/2014/main" id="{E4742C4F-23A9-0E68-8B8A-A1702FB17FFE}"/>
              </a:ext>
            </a:extLst>
          </p:cNvPr>
          <p:cNvSpPr txBox="1"/>
          <p:nvPr/>
        </p:nvSpPr>
        <p:spPr>
          <a:xfrm>
            <a:off x="6108480" y="2852936"/>
            <a:ext cx="2826415" cy="369332"/>
          </a:xfrm>
          <a:prstGeom prst="rect">
            <a:avLst/>
          </a:prstGeom>
          <a:noFill/>
        </p:spPr>
        <p:txBody>
          <a:bodyPr wrap="none" rtlCol="0">
            <a:spAutoFit/>
          </a:bodyPr>
          <a:lstStyle/>
          <a:p>
            <a:r>
              <a:rPr kumimoji="1" lang="en-US" altLang="ko-KR" dirty="0"/>
              <a:t>1820,</a:t>
            </a:r>
            <a:r>
              <a:rPr kumimoji="1" lang="ko-KR" altLang="en-US" dirty="0"/>
              <a:t> </a:t>
            </a:r>
            <a:r>
              <a:rPr kumimoji="1" lang="ko-KR" altLang="en-US" dirty="0" err="1"/>
              <a:t>외르스퇴드</a:t>
            </a:r>
            <a:r>
              <a:rPr kumimoji="1" lang="en-US" altLang="ko-KR" dirty="0"/>
              <a:t>(</a:t>
            </a:r>
            <a:r>
              <a:rPr kumimoji="1" lang="ko-KR" altLang="en-US" dirty="0"/>
              <a:t>덴마크</a:t>
            </a:r>
            <a:r>
              <a:rPr kumimoji="1" lang="en-US" altLang="ko-KR" dirty="0"/>
              <a:t>)</a:t>
            </a:r>
            <a:endParaRPr kumimoji="1" lang="ko-Kore-KR" altLang="en-US" dirty="0"/>
          </a:p>
        </p:txBody>
      </p:sp>
    </p:spTree>
    <p:extLst>
      <p:ext uri="{BB962C8B-B14F-4D97-AF65-F5344CB8AC3E}">
        <p14:creationId xmlns:p14="http://schemas.microsoft.com/office/powerpoint/2010/main" val="383697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413557"/>
            <a:ext cx="7886700" cy="1325563"/>
          </a:xfrm>
        </p:spPr>
        <p:txBody>
          <a:bodyPr>
            <a:normAutofit/>
          </a:bodyPr>
          <a:lstStyle/>
          <a:p>
            <a:r>
              <a:rPr lang="ko-KR" altLang="en-US" sz="3200" dirty="0"/>
              <a:t>충돌하는 원자단에서 나오는 빛</a:t>
            </a:r>
          </a:p>
        </p:txBody>
      </p:sp>
      <p:grpSp>
        <p:nvGrpSpPr>
          <p:cNvPr id="26" name="그룹 25"/>
          <p:cNvGrpSpPr/>
          <p:nvPr/>
        </p:nvGrpSpPr>
        <p:grpSpPr>
          <a:xfrm>
            <a:off x="683568" y="1628799"/>
            <a:ext cx="1858530" cy="2050255"/>
            <a:chOff x="160610" y="1098845"/>
            <a:chExt cx="2381488" cy="2580210"/>
          </a:xfrm>
        </p:grpSpPr>
        <p:sp>
          <p:nvSpPr>
            <p:cNvPr id="5" name="타원 4"/>
            <p:cNvSpPr/>
            <p:nvPr/>
          </p:nvSpPr>
          <p:spPr>
            <a:xfrm>
              <a:off x="1112333" y="2216192"/>
              <a:ext cx="288032" cy="2823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H</a:t>
              </a:r>
              <a:endParaRPr lang="ko-KR" altLang="en-US" dirty="0">
                <a:solidFill>
                  <a:schemeClr val="bg1"/>
                </a:solidFill>
              </a:endParaRPr>
            </a:p>
          </p:txBody>
        </p:sp>
        <p:sp>
          <p:nvSpPr>
            <p:cNvPr id="8" name="타원 7"/>
            <p:cNvSpPr/>
            <p:nvPr/>
          </p:nvSpPr>
          <p:spPr>
            <a:xfrm>
              <a:off x="752293" y="2282536"/>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C</a:t>
              </a:r>
              <a:endParaRPr lang="ko-KR" altLang="en-US" dirty="0">
                <a:solidFill>
                  <a:schemeClr val="bg1"/>
                </a:solidFill>
              </a:endParaRPr>
            </a:p>
          </p:txBody>
        </p:sp>
        <p:sp>
          <p:nvSpPr>
            <p:cNvPr id="9" name="타원 8"/>
            <p:cNvSpPr/>
            <p:nvPr/>
          </p:nvSpPr>
          <p:spPr>
            <a:xfrm>
              <a:off x="160610" y="1130408"/>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C</a:t>
              </a:r>
              <a:endParaRPr lang="ko-KR" altLang="en-US" dirty="0">
                <a:solidFill>
                  <a:schemeClr val="bg1"/>
                </a:solidFill>
              </a:endParaRPr>
            </a:p>
          </p:txBody>
        </p:sp>
        <p:sp>
          <p:nvSpPr>
            <p:cNvPr id="10" name="타원 9"/>
            <p:cNvSpPr/>
            <p:nvPr/>
          </p:nvSpPr>
          <p:spPr>
            <a:xfrm>
              <a:off x="464261" y="1196752"/>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C</a:t>
              </a:r>
              <a:endParaRPr lang="ko-KR" altLang="en-US" dirty="0">
                <a:solidFill>
                  <a:schemeClr val="bg1"/>
                </a:solidFill>
              </a:endParaRPr>
            </a:p>
          </p:txBody>
        </p:sp>
        <p:sp>
          <p:nvSpPr>
            <p:cNvPr id="11" name="타원 10"/>
            <p:cNvSpPr/>
            <p:nvPr/>
          </p:nvSpPr>
          <p:spPr>
            <a:xfrm rot="20423706">
              <a:off x="1795495" y="1280088"/>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C</a:t>
              </a:r>
              <a:endParaRPr lang="ko-KR" altLang="en-US" dirty="0">
                <a:solidFill>
                  <a:schemeClr val="bg1"/>
                </a:solidFill>
              </a:endParaRPr>
            </a:p>
          </p:txBody>
        </p:sp>
        <p:sp>
          <p:nvSpPr>
            <p:cNvPr id="12" name="타원 11"/>
            <p:cNvSpPr/>
            <p:nvPr/>
          </p:nvSpPr>
          <p:spPr>
            <a:xfrm rot="20423706">
              <a:off x="2110050" y="1098845"/>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C</a:t>
              </a:r>
              <a:endParaRPr lang="ko-KR" altLang="en-US" dirty="0">
                <a:solidFill>
                  <a:schemeClr val="bg1"/>
                </a:solidFill>
              </a:endParaRPr>
            </a:p>
          </p:txBody>
        </p:sp>
        <p:sp>
          <p:nvSpPr>
            <p:cNvPr id="13" name="타원 12"/>
            <p:cNvSpPr/>
            <p:nvPr/>
          </p:nvSpPr>
          <p:spPr>
            <a:xfrm>
              <a:off x="1238905" y="3396687"/>
              <a:ext cx="288032" cy="28236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H</a:t>
              </a:r>
              <a:endParaRPr lang="ko-KR" altLang="en-US" dirty="0">
                <a:solidFill>
                  <a:schemeClr val="bg1"/>
                </a:solidFill>
              </a:endParaRPr>
            </a:p>
          </p:txBody>
        </p:sp>
        <p:sp>
          <p:nvSpPr>
            <p:cNvPr id="14" name="타원 13"/>
            <p:cNvSpPr/>
            <p:nvPr/>
          </p:nvSpPr>
          <p:spPr>
            <a:xfrm>
              <a:off x="896309" y="3152296"/>
              <a:ext cx="432048" cy="4320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C</a:t>
              </a:r>
              <a:endParaRPr lang="ko-KR" altLang="en-US" dirty="0">
                <a:solidFill>
                  <a:schemeClr val="bg1"/>
                </a:solidFill>
              </a:endParaRPr>
            </a:p>
          </p:txBody>
        </p:sp>
      </p:grpSp>
      <p:pic>
        <p:nvPicPr>
          <p:cNvPr id="23" name="그림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827" y="2348880"/>
            <a:ext cx="5299091" cy="3679083"/>
          </a:xfrm>
          <a:prstGeom prst="rect">
            <a:avLst/>
          </a:prstGeom>
        </p:spPr>
      </p:pic>
      <p:pic>
        <p:nvPicPr>
          <p:cNvPr id="25" name="그림 24"/>
          <p:cNvPicPr>
            <a:picLocks noChangeAspect="1"/>
          </p:cNvPicPr>
          <p:nvPr/>
        </p:nvPicPr>
        <p:blipFill rotWithShape="1">
          <a:blip r:embed="rId3" cstate="print">
            <a:extLst>
              <a:ext uri="{28A0092B-C50C-407E-A947-70E740481C1C}">
                <a14:useLocalDpi xmlns:a14="http://schemas.microsoft.com/office/drawing/2010/main" val="0"/>
              </a:ext>
            </a:extLst>
          </a:blip>
          <a:srcRect b="37016"/>
          <a:stretch/>
        </p:blipFill>
        <p:spPr>
          <a:xfrm>
            <a:off x="132961" y="3931348"/>
            <a:ext cx="3558946" cy="2295772"/>
          </a:xfrm>
          <a:prstGeom prst="rect">
            <a:avLst/>
          </a:prstGeom>
        </p:spPr>
      </p:pic>
      <p:sp>
        <p:nvSpPr>
          <p:cNvPr id="31" name="자유형 30"/>
          <p:cNvSpPr/>
          <p:nvPr/>
        </p:nvSpPr>
        <p:spPr>
          <a:xfrm rot="20433080">
            <a:off x="2623716" y="1488337"/>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31"/>
          <p:cNvSpPr/>
          <p:nvPr/>
        </p:nvSpPr>
        <p:spPr>
          <a:xfrm rot="713265">
            <a:off x="1766682" y="2812547"/>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92D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32"/>
          <p:cNvSpPr/>
          <p:nvPr/>
        </p:nvSpPr>
        <p:spPr>
          <a:xfrm rot="8024067">
            <a:off x="-112043" y="2388488"/>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p:cNvSpPr txBox="1"/>
          <p:nvPr/>
        </p:nvSpPr>
        <p:spPr>
          <a:xfrm>
            <a:off x="131679" y="349216"/>
            <a:ext cx="5046574" cy="461665"/>
          </a:xfrm>
          <a:prstGeom prst="rect">
            <a:avLst/>
          </a:prstGeom>
          <a:noFill/>
        </p:spPr>
        <p:txBody>
          <a:bodyPr wrap="none" rtlCol="0">
            <a:spAutoFit/>
          </a:bodyPr>
          <a:lstStyle/>
          <a:p>
            <a:r>
              <a:rPr lang="en-US" altLang="ko-KR" sz="2400" dirty="0"/>
              <a:t>Light from a colliding atomic group. </a:t>
            </a:r>
            <a:endParaRPr lang="ko-KR" altLang="en-US" sz="2400" dirty="0"/>
          </a:p>
        </p:txBody>
      </p:sp>
    </p:spTree>
    <p:extLst>
      <p:ext uri="{BB962C8B-B14F-4D97-AF65-F5344CB8AC3E}">
        <p14:creationId xmlns:p14="http://schemas.microsoft.com/office/powerpoint/2010/main" val="1267720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404664"/>
            <a:ext cx="7886700" cy="1325563"/>
          </a:xfrm>
        </p:spPr>
        <p:txBody>
          <a:bodyPr>
            <a:normAutofit/>
          </a:bodyPr>
          <a:lstStyle/>
          <a:p>
            <a:r>
              <a:rPr lang="ko-KR" altLang="en-US" sz="3200" dirty="0"/>
              <a:t>뜨거운 금속에서 나오는 빛</a:t>
            </a:r>
          </a:p>
        </p:txBody>
      </p:sp>
      <p:pic>
        <p:nvPicPr>
          <p:cNvPr id="17" name="내용 개체 틀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6503988" y="3024188"/>
            <a:ext cx="2640012" cy="1484312"/>
          </a:xfrm>
        </p:spPr>
      </p:pic>
      <p:sp>
        <p:nvSpPr>
          <p:cNvPr id="31" name="자유형 30"/>
          <p:cNvSpPr/>
          <p:nvPr/>
        </p:nvSpPr>
        <p:spPr>
          <a:xfrm rot="13541583">
            <a:off x="5152737" y="2271323"/>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31"/>
          <p:cNvSpPr/>
          <p:nvPr/>
        </p:nvSpPr>
        <p:spPr>
          <a:xfrm rot="713265">
            <a:off x="7572167" y="3540149"/>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92D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32"/>
          <p:cNvSpPr/>
          <p:nvPr/>
        </p:nvSpPr>
        <p:spPr>
          <a:xfrm rot="9884058">
            <a:off x="4373115" y="3569970"/>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2030049"/>
            <a:ext cx="2876503" cy="4161897"/>
          </a:xfrm>
          <a:prstGeom prst="rect">
            <a:avLst/>
          </a:prstGeom>
        </p:spPr>
      </p:pic>
      <p:sp>
        <p:nvSpPr>
          <p:cNvPr id="8" name="TextBox 7"/>
          <p:cNvSpPr txBox="1"/>
          <p:nvPr/>
        </p:nvSpPr>
        <p:spPr>
          <a:xfrm>
            <a:off x="131679" y="349216"/>
            <a:ext cx="3074881" cy="461665"/>
          </a:xfrm>
          <a:prstGeom prst="rect">
            <a:avLst/>
          </a:prstGeom>
          <a:noFill/>
        </p:spPr>
        <p:txBody>
          <a:bodyPr wrap="none" rtlCol="0">
            <a:spAutoFit/>
          </a:bodyPr>
          <a:lstStyle/>
          <a:p>
            <a:r>
              <a:rPr lang="en-US" altLang="ko-KR" sz="2400" dirty="0"/>
              <a:t>Light from hot metal. </a:t>
            </a:r>
            <a:endParaRPr lang="ko-KR" altLang="en-US" sz="2400" dirty="0"/>
          </a:p>
        </p:txBody>
      </p:sp>
    </p:spTree>
    <p:extLst>
      <p:ext uri="{BB962C8B-B14F-4D97-AF65-F5344CB8AC3E}">
        <p14:creationId xmlns:p14="http://schemas.microsoft.com/office/powerpoint/2010/main" val="1084046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404664"/>
            <a:ext cx="7886700" cy="1325563"/>
          </a:xfrm>
        </p:spPr>
        <p:txBody>
          <a:bodyPr>
            <a:normAutofit/>
          </a:bodyPr>
          <a:lstStyle/>
          <a:p>
            <a:r>
              <a:rPr lang="ko-KR" altLang="en-US" sz="3200" dirty="0"/>
              <a:t>반도체에서 나오는 빛</a:t>
            </a:r>
          </a:p>
        </p:txBody>
      </p:sp>
      <p:pic>
        <p:nvPicPr>
          <p:cNvPr id="5" name="내용 개체 틀 4"/>
          <p:cNvPicPr>
            <a:picLocks noGrp="1" noChangeAspect="1"/>
          </p:cNvPicPr>
          <p:nvPr>
            <p:ph idx="4294967295"/>
          </p:nvPr>
        </p:nvPicPr>
        <p:blipFill rotWithShape="1">
          <a:blip r:embed="rId2">
            <a:extLst>
              <a:ext uri="{28A0092B-C50C-407E-A947-70E740481C1C}">
                <a14:useLocalDpi xmlns:a14="http://schemas.microsoft.com/office/drawing/2010/main" val="0"/>
              </a:ext>
            </a:extLst>
          </a:blip>
          <a:stretch/>
        </p:blipFill>
        <p:spPr>
          <a:xfrm>
            <a:off x="4007387" y="2996952"/>
            <a:ext cx="4806631" cy="3269225"/>
          </a:xfrm>
        </p:spPr>
      </p:pic>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r="50304"/>
          <a:stretch/>
        </p:blipFill>
        <p:spPr>
          <a:xfrm>
            <a:off x="899592" y="2204864"/>
            <a:ext cx="2991705" cy="3672408"/>
          </a:xfrm>
          <a:prstGeom prst="rect">
            <a:avLst/>
          </a:prstGeom>
        </p:spPr>
      </p:pic>
      <p:pic>
        <p:nvPicPr>
          <p:cNvPr id="7" name="그림 6"/>
          <p:cNvPicPr>
            <a:picLocks noChangeAspect="1"/>
          </p:cNvPicPr>
          <p:nvPr/>
        </p:nvPicPr>
        <p:blipFill rotWithShape="1">
          <a:blip r:embed="rId4">
            <a:extLst>
              <a:ext uri="{28A0092B-C50C-407E-A947-70E740481C1C}">
                <a14:useLocalDpi xmlns:a14="http://schemas.microsoft.com/office/drawing/2010/main" val="0"/>
              </a:ext>
            </a:extLst>
          </a:blip>
          <a:srcRect b="3226"/>
          <a:stretch/>
        </p:blipFill>
        <p:spPr>
          <a:xfrm>
            <a:off x="4550495" y="705555"/>
            <a:ext cx="3720413" cy="2160240"/>
          </a:xfrm>
          <a:prstGeom prst="rect">
            <a:avLst/>
          </a:prstGeom>
        </p:spPr>
      </p:pic>
      <p:sp>
        <p:nvSpPr>
          <p:cNvPr id="8" name="TextBox 7"/>
          <p:cNvSpPr txBox="1"/>
          <p:nvPr/>
        </p:nvSpPr>
        <p:spPr>
          <a:xfrm>
            <a:off x="131679" y="349216"/>
            <a:ext cx="3795270" cy="461665"/>
          </a:xfrm>
          <a:prstGeom prst="rect">
            <a:avLst/>
          </a:prstGeom>
          <a:noFill/>
        </p:spPr>
        <p:txBody>
          <a:bodyPr wrap="none" rtlCol="0">
            <a:spAutoFit/>
          </a:bodyPr>
          <a:lstStyle/>
          <a:p>
            <a:r>
              <a:rPr lang="en-US" altLang="ko-KR" sz="2400" dirty="0"/>
              <a:t>Light from semiconductor. </a:t>
            </a:r>
            <a:endParaRPr lang="ko-KR" altLang="en-US" sz="2400" dirty="0"/>
          </a:p>
        </p:txBody>
      </p:sp>
    </p:spTree>
    <p:extLst>
      <p:ext uri="{BB962C8B-B14F-4D97-AF65-F5344CB8AC3E}">
        <p14:creationId xmlns:p14="http://schemas.microsoft.com/office/powerpoint/2010/main" val="2517735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officialglofx-wpengine.netdna-ssl.com/wp-content/uploads/2012/03/IMG_9192.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07" y="0"/>
            <a:ext cx="9463979" cy="6309321"/>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idx="4294967295"/>
          </p:nvPr>
        </p:nvSpPr>
        <p:spPr>
          <a:xfrm>
            <a:off x="0" y="403225"/>
            <a:ext cx="6980238" cy="781050"/>
          </a:xfrm>
        </p:spPr>
        <p:txBody>
          <a:bodyPr>
            <a:noAutofit/>
          </a:bodyPr>
          <a:lstStyle/>
          <a:p>
            <a:pPr algn="l"/>
            <a:r>
              <a:rPr lang="ko-KR" altLang="en-US" sz="3200" dirty="0">
                <a:solidFill>
                  <a:schemeClr val="bg1"/>
                </a:solidFill>
              </a:rPr>
              <a:t>레이저</a:t>
            </a:r>
            <a:r>
              <a:rPr lang="en-US" altLang="ko-KR" sz="3200" dirty="0">
                <a:solidFill>
                  <a:schemeClr val="bg1"/>
                </a:solidFill>
              </a:rPr>
              <a:t> </a:t>
            </a:r>
            <a:endParaRPr lang="ko-KR" altLang="en-US" sz="3200" dirty="0">
              <a:solidFill>
                <a:schemeClr val="bg1"/>
              </a:solidFill>
            </a:endParaRPr>
          </a:p>
        </p:txBody>
      </p:sp>
      <p:sp>
        <p:nvSpPr>
          <p:cNvPr id="3" name="직사각형 2">
            <a:hlinkClick r:id="rId4"/>
          </p:cNvPr>
          <p:cNvSpPr/>
          <p:nvPr/>
        </p:nvSpPr>
        <p:spPr>
          <a:xfrm>
            <a:off x="2051720" y="1256470"/>
            <a:ext cx="8127510" cy="523220"/>
          </a:xfrm>
          <a:prstGeom prst="rect">
            <a:avLst/>
          </a:prstGeom>
        </p:spPr>
        <p:txBody>
          <a:bodyPr wrap="square">
            <a:spAutoFit/>
          </a:bodyPr>
          <a:lstStyle/>
          <a:p>
            <a:r>
              <a:rPr lang="ko-KR" altLang="en-US" sz="2800" dirty="0">
                <a:solidFill>
                  <a:schemeClr val="bg1"/>
                </a:solidFill>
              </a:rPr>
              <a:t>일반 빛과 비교해서 뭐가 다를까</a:t>
            </a:r>
            <a:r>
              <a:rPr lang="en-US" altLang="ko-KR" sz="2800" dirty="0">
                <a:solidFill>
                  <a:schemeClr val="bg1"/>
                </a:solidFill>
              </a:rPr>
              <a:t>?</a:t>
            </a:r>
            <a:endParaRPr lang="ko-KR" altLang="en-US" sz="2800" dirty="0">
              <a:solidFill>
                <a:schemeClr val="bg1"/>
              </a:solidFill>
            </a:endParaRPr>
          </a:p>
        </p:txBody>
      </p:sp>
      <p:sp>
        <p:nvSpPr>
          <p:cNvPr id="13" name="제목 1"/>
          <p:cNvSpPr txBox="1">
            <a:spLocks/>
          </p:cNvSpPr>
          <p:nvPr/>
        </p:nvSpPr>
        <p:spPr>
          <a:xfrm>
            <a:off x="4717182" y="4293096"/>
            <a:ext cx="7917464" cy="78076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solidFill>
                  <a:schemeClr val="bg1"/>
                </a:solidFill>
              </a:rPr>
              <a:t>빛깔이 선명하다</a:t>
            </a:r>
            <a:r>
              <a:rPr lang="en-US" altLang="ko-KR" sz="2400" dirty="0">
                <a:solidFill>
                  <a:schemeClr val="bg1"/>
                </a:solidFill>
              </a:rPr>
              <a:t>?</a:t>
            </a:r>
          </a:p>
          <a:p>
            <a:pPr algn="l"/>
            <a:r>
              <a:rPr lang="ko-KR" altLang="en-US" sz="2400" dirty="0">
                <a:solidFill>
                  <a:schemeClr val="bg1"/>
                </a:solidFill>
              </a:rPr>
              <a:t>세기가 강하다</a:t>
            </a:r>
            <a:r>
              <a:rPr lang="en-US" altLang="ko-KR" sz="2400" dirty="0">
                <a:solidFill>
                  <a:schemeClr val="bg1"/>
                </a:solidFill>
              </a:rPr>
              <a:t>?</a:t>
            </a:r>
          </a:p>
          <a:p>
            <a:pPr algn="l"/>
            <a:r>
              <a:rPr lang="ko-KR" altLang="en-US" sz="2400" dirty="0">
                <a:solidFill>
                  <a:schemeClr val="bg1"/>
                </a:solidFill>
              </a:rPr>
              <a:t>가느다란 선처럼 나간다</a:t>
            </a:r>
            <a:r>
              <a:rPr lang="en-US" altLang="ko-KR" sz="2400" dirty="0">
                <a:solidFill>
                  <a:schemeClr val="bg1"/>
                </a:solidFill>
              </a:rPr>
              <a:t>?</a:t>
            </a:r>
          </a:p>
          <a:p>
            <a:pPr algn="l"/>
            <a:endParaRPr lang="en-US" altLang="ko-KR" sz="2400" dirty="0">
              <a:solidFill>
                <a:schemeClr val="bg1"/>
              </a:solidFill>
            </a:endParaRPr>
          </a:p>
          <a:p>
            <a:pPr algn="l"/>
            <a:endParaRPr lang="ko-KR" altLang="en-US" sz="2400" dirty="0">
              <a:solidFill>
                <a:schemeClr val="bg1"/>
              </a:solidFill>
            </a:endParaRPr>
          </a:p>
        </p:txBody>
      </p:sp>
      <p:sp>
        <p:nvSpPr>
          <p:cNvPr id="4" name="직사각형 3"/>
          <p:cNvSpPr/>
          <p:nvPr/>
        </p:nvSpPr>
        <p:spPr>
          <a:xfrm>
            <a:off x="1331640" y="532345"/>
            <a:ext cx="955711" cy="461665"/>
          </a:xfrm>
          <a:prstGeom prst="rect">
            <a:avLst/>
          </a:prstGeom>
        </p:spPr>
        <p:txBody>
          <a:bodyPr wrap="none">
            <a:spAutoFit/>
          </a:bodyPr>
          <a:lstStyle/>
          <a:p>
            <a:r>
              <a:rPr lang="en-US" altLang="ko-KR" sz="2400" dirty="0">
                <a:solidFill>
                  <a:schemeClr val="bg1"/>
                </a:solidFill>
              </a:rPr>
              <a:t>Laser</a:t>
            </a:r>
            <a:endParaRPr lang="ko-KR" altLang="en-US" sz="2400" dirty="0">
              <a:solidFill>
                <a:schemeClr val="bg1"/>
              </a:solidFill>
            </a:endParaRPr>
          </a:p>
        </p:txBody>
      </p:sp>
      <p:sp>
        <p:nvSpPr>
          <p:cNvPr id="7" name="직사각형 6"/>
          <p:cNvSpPr/>
          <p:nvPr/>
        </p:nvSpPr>
        <p:spPr>
          <a:xfrm>
            <a:off x="2123728" y="1802818"/>
            <a:ext cx="5810245" cy="369332"/>
          </a:xfrm>
          <a:prstGeom prst="rect">
            <a:avLst/>
          </a:prstGeom>
        </p:spPr>
        <p:txBody>
          <a:bodyPr wrap="none">
            <a:spAutoFit/>
          </a:bodyPr>
          <a:lstStyle/>
          <a:p>
            <a:r>
              <a:rPr lang="en-US" altLang="ko-KR" dirty="0">
                <a:solidFill>
                  <a:schemeClr val="bg1"/>
                </a:solidFill>
              </a:rPr>
              <a:t>What is the difference between normal light and laser ?</a:t>
            </a:r>
            <a:endParaRPr lang="ko-KR" altLang="en-US" dirty="0">
              <a:solidFill>
                <a:schemeClr val="bg1"/>
              </a:solidFill>
            </a:endParaRPr>
          </a:p>
        </p:txBody>
      </p:sp>
      <p:sp>
        <p:nvSpPr>
          <p:cNvPr id="8" name="직사각형 7"/>
          <p:cNvSpPr/>
          <p:nvPr/>
        </p:nvSpPr>
        <p:spPr>
          <a:xfrm>
            <a:off x="3059832" y="5013176"/>
            <a:ext cx="2813591" cy="923330"/>
          </a:xfrm>
          <a:prstGeom prst="rect">
            <a:avLst/>
          </a:prstGeom>
        </p:spPr>
        <p:txBody>
          <a:bodyPr wrap="none">
            <a:spAutoFit/>
          </a:bodyPr>
          <a:lstStyle/>
          <a:p>
            <a:r>
              <a:rPr lang="en-US" altLang="ko-KR" dirty="0">
                <a:solidFill>
                  <a:schemeClr val="bg1"/>
                </a:solidFill>
              </a:rPr>
              <a:t>Is the color of light clear ?</a:t>
            </a:r>
          </a:p>
          <a:p>
            <a:r>
              <a:rPr lang="en-US" altLang="ko-KR" dirty="0">
                <a:solidFill>
                  <a:schemeClr val="bg1"/>
                </a:solidFill>
              </a:rPr>
              <a:t>Is the intensity strong ?</a:t>
            </a:r>
          </a:p>
          <a:p>
            <a:r>
              <a:rPr lang="en-US" altLang="ko-KR" dirty="0">
                <a:solidFill>
                  <a:schemeClr val="bg1"/>
                </a:solidFill>
              </a:rPr>
              <a:t>Emitting like a thin line ?</a:t>
            </a:r>
            <a:endParaRPr lang="ko-KR" altLang="en-US" dirty="0">
              <a:solidFill>
                <a:schemeClr val="bg1"/>
              </a:solidFill>
            </a:endParaRPr>
          </a:p>
        </p:txBody>
      </p:sp>
    </p:spTree>
    <p:extLst>
      <p:ext uri="{BB962C8B-B14F-4D97-AF65-F5344CB8AC3E}">
        <p14:creationId xmlns:p14="http://schemas.microsoft.com/office/powerpoint/2010/main" val="330657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내용 개체 틀 7"/>
          <p:cNvPicPr>
            <a:picLocks noGrp="1" noChangeAspect="1"/>
          </p:cNvPicPr>
          <p:nvPr>
            <p:ph idx="4294967295"/>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5138738" y="1916113"/>
            <a:ext cx="4005262" cy="3009900"/>
          </a:xfrm>
        </p:spPr>
      </p:pic>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13" y="1916832"/>
            <a:ext cx="4282247" cy="3024336"/>
          </a:xfrm>
          <a:prstGeom prst="rect">
            <a:avLst/>
          </a:prstGeom>
        </p:spPr>
      </p:pic>
      <p:sp>
        <p:nvSpPr>
          <p:cNvPr id="9" name="제목 1"/>
          <p:cNvSpPr txBox="1">
            <a:spLocks/>
          </p:cNvSpPr>
          <p:nvPr/>
        </p:nvSpPr>
        <p:spPr>
          <a:xfrm>
            <a:off x="1475656" y="1139558"/>
            <a:ext cx="3888432" cy="78076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dirty="0"/>
              <a:t>마구잡이 파동</a:t>
            </a:r>
          </a:p>
        </p:txBody>
      </p:sp>
      <p:sp>
        <p:nvSpPr>
          <p:cNvPr id="10" name="제목 1"/>
          <p:cNvSpPr txBox="1">
            <a:spLocks/>
          </p:cNvSpPr>
          <p:nvPr/>
        </p:nvSpPr>
        <p:spPr>
          <a:xfrm>
            <a:off x="5913675" y="1136068"/>
            <a:ext cx="2233881" cy="78076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400"/>
              <a:t>순수한 </a:t>
            </a:r>
            <a:r>
              <a:rPr lang="ko-KR" altLang="en-US" sz="2400" dirty="0"/>
              <a:t>파동</a:t>
            </a:r>
          </a:p>
        </p:txBody>
      </p:sp>
      <p:sp>
        <p:nvSpPr>
          <p:cNvPr id="11" name="직사각형 10">
            <a:hlinkClick r:id="rId4"/>
          </p:cNvPr>
          <p:cNvSpPr/>
          <p:nvPr/>
        </p:nvSpPr>
        <p:spPr>
          <a:xfrm>
            <a:off x="3305467" y="5530518"/>
            <a:ext cx="2533066" cy="338554"/>
          </a:xfrm>
          <a:prstGeom prst="rect">
            <a:avLst/>
          </a:prstGeom>
        </p:spPr>
        <p:txBody>
          <a:bodyPr wrap="none">
            <a:spAutoFit/>
          </a:bodyPr>
          <a:lstStyle/>
          <a:p>
            <a:r>
              <a:rPr lang="en-US" altLang="ko-KR" sz="1600" dirty="0"/>
              <a:t>http://falstad.com/ripple/</a:t>
            </a:r>
            <a:endParaRPr lang="ko-KR" altLang="en-US" sz="1600" dirty="0"/>
          </a:p>
        </p:txBody>
      </p:sp>
      <p:sp>
        <p:nvSpPr>
          <p:cNvPr id="2" name="직사각형 1"/>
          <p:cNvSpPr/>
          <p:nvPr/>
        </p:nvSpPr>
        <p:spPr>
          <a:xfrm>
            <a:off x="1595334" y="927372"/>
            <a:ext cx="1824538" cy="400110"/>
          </a:xfrm>
          <a:prstGeom prst="rect">
            <a:avLst/>
          </a:prstGeom>
        </p:spPr>
        <p:txBody>
          <a:bodyPr wrap="none">
            <a:spAutoFit/>
          </a:bodyPr>
          <a:lstStyle/>
          <a:p>
            <a:r>
              <a:rPr lang="en-US" altLang="ko-KR" sz="2000" dirty="0"/>
              <a:t>Random wave</a:t>
            </a:r>
            <a:endParaRPr lang="ko-KR" altLang="en-US" sz="2000" dirty="0"/>
          </a:p>
        </p:txBody>
      </p:sp>
      <p:sp>
        <p:nvSpPr>
          <p:cNvPr id="12" name="직사각형 11"/>
          <p:cNvSpPr/>
          <p:nvPr/>
        </p:nvSpPr>
        <p:spPr>
          <a:xfrm>
            <a:off x="6084168" y="925926"/>
            <a:ext cx="1396536" cy="400110"/>
          </a:xfrm>
          <a:prstGeom prst="rect">
            <a:avLst/>
          </a:prstGeom>
        </p:spPr>
        <p:txBody>
          <a:bodyPr wrap="none">
            <a:spAutoFit/>
          </a:bodyPr>
          <a:lstStyle/>
          <a:p>
            <a:r>
              <a:rPr lang="en-US" altLang="ko-KR" sz="2000" dirty="0"/>
              <a:t>Pure wave</a:t>
            </a:r>
            <a:endParaRPr lang="ko-KR" altLang="en-US" sz="2000" dirty="0"/>
          </a:p>
        </p:txBody>
      </p:sp>
    </p:spTree>
    <p:extLst>
      <p:ext uri="{BB962C8B-B14F-4D97-AF65-F5344CB8AC3E}">
        <p14:creationId xmlns:p14="http://schemas.microsoft.com/office/powerpoint/2010/main" val="677457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2322513" y="54501"/>
            <a:ext cx="4498975" cy="781050"/>
          </a:xfrm>
        </p:spPr>
        <p:txBody>
          <a:bodyPr>
            <a:noAutofit/>
          </a:bodyPr>
          <a:lstStyle/>
          <a:p>
            <a:pPr algn="ctr"/>
            <a:r>
              <a:rPr lang="ko-KR" altLang="en-US" sz="3600" dirty="0"/>
              <a:t>일반 빛 </a:t>
            </a:r>
            <a:r>
              <a:rPr lang="en-US" altLang="ko-KR" sz="3600" dirty="0"/>
              <a:t>vs </a:t>
            </a:r>
            <a:r>
              <a:rPr lang="ko-KR" altLang="en-US" sz="3600" dirty="0"/>
              <a:t>레이저</a:t>
            </a:r>
          </a:p>
        </p:txBody>
      </p:sp>
      <p:pic>
        <p:nvPicPr>
          <p:cNvPr id="3307" name="Picture 4" descr="http://www.phy.cuhk.edu.hk/phyworld/articles/laser/laser_prop_e.gif">
            <a:hlinkClick r:id="rId2"/>
          </p:cNvPr>
          <p:cNvPicPr>
            <a:picLocks noChangeAspect="1" noChangeArrowheads="1"/>
          </p:cNvPicPr>
          <p:nvPr/>
        </p:nvPicPr>
        <p:blipFill>
          <a:blip r:embed="rId3" cstate="print"/>
          <a:srcRect t="53333"/>
          <a:stretch>
            <a:fillRect/>
          </a:stretch>
        </p:blipFill>
        <p:spPr bwMode="auto">
          <a:xfrm>
            <a:off x="4093595" y="1895345"/>
            <a:ext cx="4720812" cy="1909307"/>
          </a:xfrm>
          <a:prstGeom prst="rect">
            <a:avLst/>
          </a:prstGeom>
          <a:noFill/>
        </p:spPr>
      </p:pic>
      <p:sp>
        <p:nvSpPr>
          <p:cNvPr id="3110" name="TextBox 3109"/>
          <p:cNvSpPr txBox="1"/>
          <p:nvPr/>
        </p:nvSpPr>
        <p:spPr>
          <a:xfrm>
            <a:off x="1265173" y="4004707"/>
            <a:ext cx="2391749" cy="2585323"/>
          </a:xfrm>
          <a:prstGeom prst="rect">
            <a:avLst/>
          </a:prstGeom>
          <a:solidFill>
            <a:schemeClr val="bg2">
              <a:lumMod val="90000"/>
            </a:schemeClr>
          </a:solidFill>
        </p:spPr>
        <p:txBody>
          <a:bodyPr wrap="square" rtlCol="0">
            <a:spAutoFit/>
          </a:bodyPr>
          <a:lstStyle/>
          <a:p>
            <a:pPr algn="ctr"/>
            <a:r>
              <a:rPr lang="ko-KR" altLang="en-US" b="1" dirty="0"/>
              <a:t>일반 빛</a:t>
            </a:r>
            <a:endParaRPr lang="en-US" altLang="ko-KR" b="1" dirty="0"/>
          </a:p>
          <a:p>
            <a:endParaRPr lang="en-US" altLang="ko-KR" dirty="0"/>
          </a:p>
          <a:p>
            <a:r>
              <a:rPr lang="ko-KR" altLang="en-US" dirty="0"/>
              <a:t>다양한 파장 </a:t>
            </a:r>
            <a:endParaRPr lang="en-US" altLang="ko-KR" dirty="0"/>
          </a:p>
          <a:p>
            <a:r>
              <a:rPr lang="en-US" altLang="ko-KR" dirty="0"/>
              <a:t>(Various Wavelength)</a:t>
            </a:r>
          </a:p>
          <a:p>
            <a:r>
              <a:rPr lang="ko-KR" altLang="en-US" dirty="0"/>
              <a:t>서로 다른 방향</a:t>
            </a:r>
            <a:endParaRPr lang="en-US" altLang="ko-KR" dirty="0"/>
          </a:p>
          <a:p>
            <a:r>
              <a:rPr lang="en-US" altLang="ko-KR" dirty="0"/>
              <a:t>(Different direction each other)</a:t>
            </a:r>
          </a:p>
          <a:p>
            <a:r>
              <a:rPr lang="ko-KR" altLang="en-US" dirty="0" err="1"/>
              <a:t>결맞지</a:t>
            </a:r>
            <a:r>
              <a:rPr lang="ko-KR" altLang="en-US" dirty="0"/>
              <a:t> 않음</a:t>
            </a:r>
            <a:endParaRPr lang="en-US" altLang="ko-KR" dirty="0"/>
          </a:p>
          <a:p>
            <a:r>
              <a:rPr lang="en-US" altLang="ko-KR" dirty="0"/>
              <a:t>(Incoherent)</a:t>
            </a:r>
            <a:endParaRPr lang="ko-KR" altLang="en-US" dirty="0"/>
          </a:p>
        </p:txBody>
      </p:sp>
      <p:sp>
        <p:nvSpPr>
          <p:cNvPr id="3308" name="TextBox 3307"/>
          <p:cNvSpPr txBox="1"/>
          <p:nvPr/>
        </p:nvSpPr>
        <p:spPr>
          <a:xfrm>
            <a:off x="5004048" y="4005064"/>
            <a:ext cx="2232248" cy="2585323"/>
          </a:xfrm>
          <a:prstGeom prst="rect">
            <a:avLst/>
          </a:prstGeom>
          <a:solidFill>
            <a:srgbClr val="C00000"/>
          </a:solidFill>
        </p:spPr>
        <p:txBody>
          <a:bodyPr wrap="square" rtlCol="0">
            <a:spAutoFit/>
          </a:bodyPr>
          <a:lstStyle/>
          <a:p>
            <a:pPr algn="ctr"/>
            <a:r>
              <a:rPr lang="ko-KR" altLang="en-US" b="1" dirty="0">
                <a:solidFill>
                  <a:srgbClr val="FFFF00"/>
                </a:solidFill>
              </a:rPr>
              <a:t>레이저</a:t>
            </a:r>
            <a:endParaRPr lang="en-US" altLang="ko-KR" b="1" dirty="0">
              <a:solidFill>
                <a:srgbClr val="FFFF00"/>
              </a:solidFill>
            </a:endParaRPr>
          </a:p>
          <a:p>
            <a:endParaRPr lang="en-US" altLang="ko-KR" dirty="0">
              <a:solidFill>
                <a:srgbClr val="FFFF00"/>
              </a:solidFill>
            </a:endParaRPr>
          </a:p>
          <a:p>
            <a:r>
              <a:rPr lang="ko-KR" altLang="en-US" dirty="0">
                <a:solidFill>
                  <a:srgbClr val="FFFF00"/>
                </a:solidFill>
              </a:rPr>
              <a:t>하나의 파장</a:t>
            </a:r>
            <a:endParaRPr lang="en-US" altLang="ko-KR" dirty="0">
              <a:solidFill>
                <a:srgbClr val="FFFF00"/>
              </a:solidFill>
            </a:endParaRPr>
          </a:p>
          <a:p>
            <a:r>
              <a:rPr lang="en-US" altLang="ko-KR" dirty="0">
                <a:solidFill>
                  <a:srgbClr val="FFFF00"/>
                </a:solidFill>
              </a:rPr>
              <a:t>(One wavelength)</a:t>
            </a:r>
          </a:p>
          <a:p>
            <a:r>
              <a:rPr lang="ko-KR" altLang="en-US" dirty="0">
                <a:solidFill>
                  <a:srgbClr val="FFFF00"/>
                </a:solidFill>
              </a:rPr>
              <a:t>서로 같은 방향</a:t>
            </a:r>
            <a:endParaRPr lang="en-US" altLang="ko-KR" dirty="0">
              <a:solidFill>
                <a:srgbClr val="FFFF00"/>
              </a:solidFill>
            </a:endParaRPr>
          </a:p>
          <a:p>
            <a:r>
              <a:rPr lang="en-US" altLang="ko-KR" dirty="0">
                <a:solidFill>
                  <a:srgbClr val="FFFF00"/>
                </a:solidFill>
              </a:rPr>
              <a:t>(Same direction)</a:t>
            </a:r>
          </a:p>
          <a:p>
            <a:r>
              <a:rPr lang="ko-KR" altLang="en-US" dirty="0" err="1">
                <a:solidFill>
                  <a:srgbClr val="FFFF00"/>
                </a:solidFill>
              </a:rPr>
              <a:t>결맞음</a:t>
            </a:r>
            <a:endParaRPr lang="en-US" altLang="ko-KR" dirty="0">
              <a:solidFill>
                <a:srgbClr val="FFFF00"/>
              </a:solidFill>
            </a:endParaRPr>
          </a:p>
          <a:p>
            <a:r>
              <a:rPr lang="en-US" altLang="ko-KR" dirty="0">
                <a:solidFill>
                  <a:srgbClr val="FFFF00"/>
                </a:solidFill>
              </a:rPr>
              <a:t>(Coherent)</a:t>
            </a:r>
          </a:p>
          <a:p>
            <a:endParaRPr lang="ko-KR" altLang="en-US" dirty="0">
              <a:solidFill>
                <a:srgbClr val="FFFF00"/>
              </a:solidFill>
            </a:endParaRPr>
          </a:p>
        </p:txBody>
      </p:sp>
      <p:sp>
        <p:nvSpPr>
          <p:cNvPr id="3" name="직사각형 2">
            <a:hlinkClick r:id="rId4"/>
          </p:cNvPr>
          <p:cNvSpPr/>
          <p:nvPr/>
        </p:nvSpPr>
        <p:spPr>
          <a:xfrm>
            <a:off x="2195736" y="1196171"/>
            <a:ext cx="5379574" cy="338554"/>
          </a:xfrm>
          <a:prstGeom prst="rect">
            <a:avLst/>
          </a:prstGeom>
        </p:spPr>
        <p:txBody>
          <a:bodyPr wrap="square">
            <a:spAutoFit/>
          </a:bodyPr>
          <a:lstStyle/>
          <a:p>
            <a:r>
              <a:rPr lang="en-US" altLang="ko-KR" sz="1600" dirty="0"/>
              <a:t>http://phet.colorado.edu/en/simulation/lasers</a:t>
            </a:r>
            <a:endParaRPr lang="ko-KR" altLang="en-US" sz="1600" dirty="0"/>
          </a:p>
        </p:txBody>
      </p:sp>
      <p:pic>
        <p:nvPicPr>
          <p:cNvPr id="1025" name="_x178005680" descr="EMB0000520023fc"/>
          <p:cNvPicPr>
            <a:picLocks noChangeAspect="1" noChangeArrowheads="1"/>
          </p:cNvPicPr>
          <p:nvPr/>
        </p:nvPicPr>
        <p:blipFill rotWithShape="1">
          <a:blip r:embed="rId5">
            <a:extLst>
              <a:ext uri="{28A0092B-C50C-407E-A947-70E740481C1C}">
                <a14:useLocalDpi xmlns:a14="http://schemas.microsoft.com/office/drawing/2010/main" val="0"/>
              </a:ext>
            </a:extLst>
          </a:blip>
          <a:srcRect r="44013" b="20705"/>
          <a:stretch/>
        </p:blipFill>
        <p:spPr bwMode="auto">
          <a:xfrm>
            <a:off x="924034" y="1918032"/>
            <a:ext cx="2732888" cy="1886621"/>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2981661" y="771706"/>
            <a:ext cx="3180679" cy="461665"/>
          </a:xfrm>
          <a:prstGeom prst="rect">
            <a:avLst/>
          </a:prstGeom>
        </p:spPr>
        <p:txBody>
          <a:bodyPr wrap="none">
            <a:spAutoFit/>
          </a:bodyPr>
          <a:lstStyle/>
          <a:p>
            <a:pPr algn="ctr"/>
            <a:r>
              <a:rPr lang="en-US" altLang="ko-KR" sz="2400" dirty="0"/>
              <a:t>Normal Light vs Laser</a:t>
            </a:r>
            <a:endParaRPr lang="ko-KR" altLang="en-US" sz="2400" dirty="0"/>
          </a:p>
        </p:txBody>
      </p:sp>
      <p:sp>
        <p:nvSpPr>
          <p:cNvPr id="9" name="직사각형 8"/>
          <p:cNvSpPr/>
          <p:nvPr/>
        </p:nvSpPr>
        <p:spPr>
          <a:xfrm>
            <a:off x="1503218" y="3604597"/>
            <a:ext cx="1638589" cy="400110"/>
          </a:xfrm>
          <a:prstGeom prst="rect">
            <a:avLst/>
          </a:prstGeom>
        </p:spPr>
        <p:txBody>
          <a:bodyPr wrap="none">
            <a:spAutoFit/>
          </a:bodyPr>
          <a:lstStyle/>
          <a:p>
            <a:pPr algn="ctr"/>
            <a:r>
              <a:rPr lang="en-US" altLang="ko-KR" sz="2000" dirty="0"/>
              <a:t>Normal Light</a:t>
            </a:r>
            <a:endParaRPr lang="ko-KR" altLang="en-US" sz="2000" dirty="0"/>
          </a:p>
        </p:txBody>
      </p:sp>
      <p:sp>
        <p:nvSpPr>
          <p:cNvPr id="10" name="직사각형 9"/>
          <p:cNvSpPr/>
          <p:nvPr/>
        </p:nvSpPr>
        <p:spPr>
          <a:xfrm>
            <a:off x="5649862" y="3604597"/>
            <a:ext cx="825867" cy="400110"/>
          </a:xfrm>
          <a:prstGeom prst="rect">
            <a:avLst/>
          </a:prstGeom>
        </p:spPr>
        <p:txBody>
          <a:bodyPr wrap="none">
            <a:spAutoFit/>
          </a:bodyPr>
          <a:lstStyle/>
          <a:p>
            <a:pPr algn="ctr"/>
            <a:r>
              <a:rPr lang="en-US" altLang="ko-KR" sz="2000" dirty="0"/>
              <a:t>Laser</a:t>
            </a:r>
            <a:endParaRPr lang="ko-KR" alt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423811"/>
            <a:ext cx="7886700" cy="1325563"/>
          </a:xfrm>
        </p:spPr>
        <p:txBody>
          <a:bodyPr>
            <a:normAutofit/>
          </a:bodyPr>
          <a:lstStyle/>
          <a:p>
            <a:r>
              <a:rPr lang="ko-KR" altLang="en-US" sz="3600" dirty="0"/>
              <a:t>일반 빛의 생성</a:t>
            </a:r>
          </a:p>
        </p:txBody>
      </p:sp>
      <p:sp>
        <p:nvSpPr>
          <p:cNvPr id="4" name="타원 3"/>
          <p:cNvSpPr/>
          <p:nvPr/>
        </p:nvSpPr>
        <p:spPr>
          <a:xfrm>
            <a:off x="2987824" y="1628800"/>
            <a:ext cx="1296144" cy="129614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p:cNvSpPr/>
          <p:nvPr/>
        </p:nvSpPr>
        <p:spPr>
          <a:xfrm>
            <a:off x="3203848" y="1844824"/>
            <a:ext cx="864096" cy="864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3535876" y="2159786"/>
            <a:ext cx="218328" cy="2341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3578728" y="1594375"/>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1719120" y="3861048"/>
            <a:ext cx="1296144" cy="129614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1935144" y="4077072"/>
            <a:ext cx="864096" cy="864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2267172" y="4392034"/>
            <a:ext cx="218328" cy="2341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2714664" y="3909483"/>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p:cNvSpPr/>
          <p:nvPr/>
        </p:nvSpPr>
        <p:spPr>
          <a:xfrm>
            <a:off x="4427984" y="4725144"/>
            <a:ext cx="1296144" cy="129614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4644008" y="4941168"/>
            <a:ext cx="864096" cy="864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p:cNvSpPr/>
          <p:nvPr/>
        </p:nvSpPr>
        <p:spPr>
          <a:xfrm>
            <a:off x="4976036" y="5256130"/>
            <a:ext cx="218328" cy="2341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p:cNvSpPr/>
          <p:nvPr/>
        </p:nvSpPr>
        <p:spPr>
          <a:xfrm>
            <a:off x="4487424" y="5681810"/>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p:cNvSpPr/>
          <p:nvPr/>
        </p:nvSpPr>
        <p:spPr>
          <a:xfrm>
            <a:off x="6315032" y="3743962"/>
            <a:ext cx="1296144" cy="129614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6531056" y="3959986"/>
            <a:ext cx="864096" cy="864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p:cNvSpPr/>
          <p:nvPr/>
        </p:nvSpPr>
        <p:spPr>
          <a:xfrm>
            <a:off x="6863084" y="4274948"/>
            <a:ext cx="218328" cy="2341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6324478" y="4031919"/>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22"/>
          <p:cNvSpPr/>
          <p:nvPr/>
        </p:nvSpPr>
        <p:spPr>
          <a:xfrm rot="13541583">
            <a:off x="5120960" y="3287680"/>
            <a:ext cx="159867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자유형 23"/>
          <p:cNvSpPr/>
          <p:nvPr/>
        </p:nvSpPr>
        <p:spPr>
          <a:xfrm rot="713265">
            <a:off x="3695006" y="1769945"/>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24"/>
          <p:cNvSpPr/>
          <p:nvPr/>
        </p:nvSpPr>
        <p:spPr>
          <a:xfrm rot="11637363">
            <a:off x="1053394" y="3623594"/>
            <a:ext cx="152497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C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p:cNvSpPr/>
          <p:nvPr/>
        </p:nvSpPr>
        <p:spPr>
          <a:xfrm>
            <a:off x="2589470" y="4127220"/>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p:cNvSpPr/>
          <p:nvPr/>
        </p:nvSpPr>
        <p:spPr>
          <a:xfrm>
            <a:off x="3593608" y="1796850"/>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p:cNvSpPr/>
          <p:nvPr/>
        </p:nvSpPr>
        <p:spPr>
          <a:xfrm>
            <a:off x="4716016" y="5581513"/>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6537228" y="4177369"/>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자유형 29"/>
          <p:cNvSpPr/>
          <p:nvPr/>
        </p:nvSpPr>
        <p:spPr>
          <a:xfrm rot="14498553">
            <a:off x="3832705" y="4938541"/>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D9203"/>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34203" y="356247"/>
            <a:ext cx="3369833" cy="461665"/>
          </a:xfrm>
          <a:prstGeom prst="rect">
            <a:avLst/>
          </a:prstGeom>
          <a:noFill/>
        </p:spPr>
        <p:txBody>
          <a:bodyPr wrap="none" rtlCol="0">
            <a:spAutoFit/>
          </a:bodyPr>
          <a:lstStyle/>
          <a:p>
            <a:r>
              <a:rPr lang="en-US" altLang="ko-KR" sz="2400" dirty="0"/>
              <a:t>Creation of normal light</a:t>
            </a:r>
            <a:endParaRPr lang="ko-KR" altLang="en-US" sz="2400" dirty="0"/>
          </a:p>
        </p:txBody>
      </p:sp>
    </p:spTree>
    <p:extLst>
      <p:ext uri="{BB962C8B-B14F-4D97-AF65-F5344CB8AC3E}">
        <p14:creationId xmlns:p14="http://schemas.microsoft.com/office/powerpoint/2010/main" val="197015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5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0"/>
                            </p:stCondLst>
                            <p:childTnLst>
                              <p:par>
                                <p:cTn id="20" presetID="10"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0"/>
                            </p:stCondLst>
                            <p:childTnLst>
                              <p:par>
                                <p:cTn id="31" presetID="10" presetClass="entr" presetSubtype="0" fill="hold" grpId="0" nodeType="afterEffect">
                                  <p:stCondLst>
                                    <p:cond delay="5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par>
                          <p:cTn id="40" fill="hold">
                            <p:stCondLst>
                              <p:cond delay="0"/>
                            </p:stCondLst>
                            <p:childTnLst>
                              <p:par>
                                <p:cTn id="41" presetID="10"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5" grpId="0" animBg="1"/>
      <p:bldP spid="19"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584776"/>
            <a:ext cx="8229600" cy="1143000"/>
          </a:xfrm>
        </p:spPr>
        <p:txBody>
          <a:bodyPr>
            <a:normAutofit/>
          </a:bodyPr>
          <a:lstStyle/>
          <a:p>
            <a:r>
              <a:rPr lang="ko-KR" altLang="en-US" sz="3600" dirty="0"/>
              <a:t>레이저의 생성</a:t>
            </a:r>
          </a:p>
        </p:txBody>
      </p:sp>
      <p:sp>
        <p:nvSpPr>
          <p:cNvPr id="4" name="타원 3"/>
          <p:cNvSpPr/>
          <p:nvPr/>
        </p:nvSpPr>
        <p:spPr>
          <a:xfrm>
            <a:off x="611560" y="1988840"/>
            <a:ext cx="1296144" cy="129614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p:cNvSpPr/>
          <p:nvPr/>
        </p:nvSpPr>
        <p:spPr>
          <a:xfrm>
            <a:off x="827584" y="2204864"/>
            <a:ext cx="864096" cy="864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타원 5"/>
          <p:cNvSpPr/>
          <p:nvPr/>
        </p:nvSpPr>
        <p:spPr>
          <a:xfrm>
            <a:off x="1159612" y="2519826"/>
            <a:ext cx="218328" cy="2341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타원 6"/>
          <p:cNvSpPr/>
          <p:nvPr/>
        </p:nvSpPr>
        <p:spPr>
          <a:xfrm>
            <a:off x="1202464" y="1954415"/>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p:cNvSpPr/>
          <p:nvPr/>
        </p:nvSpPr>
        <p:spPr>
          <a:xfrm>
            <a:off x="5687412" y="1871754"/>
            <a:ext cx="1296144" cy="129614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p:cNvSpPr/>
          <p:nvPr/>
        </p:nvSpPr>
        <p:spPr>
          <a:xfrm>
            <a:off x="5903436" y="2087778"/>
            <a:ext cx="864096" cy="864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p:cNvSpPr/>
          <p:nvPr/>
        </p:nvSpPr>
        <p:spPr>
          <a:xfrm>
            <a:off x="6235464" y="2402740"/>
            <a:ext cx="218328" cy="2341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6682956" y="1920189"/>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p:cNvSpPr/>
          <p:nvPr/>
        </p:nvSpPr>
        <p:spPr>
          <a:xfrm>
            <a:off x="3320424" y="2420888"/>
            <a:ext cx="1296144" cy="1296144"/>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타원 16"/>
          <p:cNvSpPr/>
          <p:nvPr/>
        </p:nvSpPr>
        <p:spPr>
          <a:xfrm>
            <a:off x="3545592" y="2636912"/>
            <a:ext cx="864096" cy="864096"/>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7"/>
          <p:cNvSpPr/>
          <p:nvPr/>
        </p:nvSpPr>
        <p:spPr>
          <a:xfrm>
            <a:off x="3868476" y="2951874"/>
            <a:ext cx="218328" cy="23417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p:cNvSpPr/>
          <p:nvPr/>
        </p:nvSpPr>
        <p:spPr>
          <a:xfrm>
            <a:off x="3329870" y="2708845"/>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자유형 22"/>
          <p:cNvSpPr/>
          <p:nvPr/>
        </p:nvSpPr>
        <p:spPr>
          <a:xfrm rot="11196430" flipH="1" flipV="1">
            <a:off x="3560051" y="2519827"/>
            <a:ext cx="1158748" cy="31821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자유형 23"/>
          <p:cNvSpPr/>
          <p:nvPr/>
        </p:nvSpPr>
        <p:spPr>
          <a:xfrm rot="318934">
            <a:off x="1466146" y="2055294"/>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p:cNvSpPr/>
          <p:nvPr/>
        </p:nvSpPr>
        <p:spPr>
          <a:xfrm>
            <a:off x="6557762" y="2137926"/>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p:cNvSpPr/>
          <p:nvPr/>
        </p:nvSpPr>
        <p:spPr>
          <a:xfrm>
            <a:off x="1217344" y="2156890"/>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3542620" y="2854295"/>
            <a:ext cx="84576" cy="100297"/>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자유형 30"/>
          <p:cNvSpPr/>
          <p:nvPr/>
        </p:nvSpPr>
        <p:spPr>
          <a:xfrm rot="318934">
            <a:off x="3618983" y="2253903"/>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31"/>
          <p:cNvSpPr/>
          <p:nvPr/>
        </p:nvSpPr>
        <p:spPr>
          <a:xfrm rot="318934">
            <a:off x="6735770" y="2091465"/>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 name="그룹 2"/>
          <p:cNvGrpSpPr/>
          <p:nvPr/>
        </p:nvGrpSpPr>
        <p:grpSpPr>
          <a:xfrm>
            <a:off x="6693482" y="2360803"/>
            <a:ext cx="1115316" cy="549839"/>
            <a:chOff x="7585018" y="2095235"/>
            <a:chExt cx="1115316" cy="549839"/>
          </a:xfrm>
        </p:grpSpPr>
        <p:sp>
          <p:nvSpPr>
            <p:cNvPr id="33" name="자유형 32"/>
            <p:cNvSpPr/>
            <p:nvPr/>
          </p:nvSpPr>
          <p:spPr>
            <a:xfrm rot="318934">
              <a:off x="7592178" y="2095235"/>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33"/>
            <p:cNvSpPr/>
            <p:nvPr/>
          </p:nvSpPr>
          <p:spPr>
            <a:xfrm rot="318934">
              <a:off x="7585018" y="2366382"/>
              <a:ext cx="1108156" cy="278692"/>
            </a:xfrm>
            <a:custGeom>
              <a:avLst/>
              <a:gdLst>
                <a:gd name="connsiteX0" fmla="*/ 0 w 2276669"/>
                <a:gd name="connsiteY0" fmla="*/ 88999 h 228966"/>
                <a:gd name="connsiteX1" fmla="*/ 289249 w 2276669"/>
                <a:gd name="connsiteY1" fmla="*/ 5023 h 228966"/>
                <a:gd name="connsiteX2" fmla="*/ 597159 w 2276669"/>
                <a:gd name="connsiteY2" fmla="*/ 219627 h 228966"/>
                <a:gd name="connsiteX3" fmla="*/ 839755 w 2276669"/>
                <a:gd name="connsiteY3" fmla="*/ 5023 h 228966"/>
                <a:gd name="connsiteX4" fmla="*/ 1119673 w 2276669"/>
                <a:gd name="connsiteY4" fmla="*/ 228958 h 228966"/>
                <a:gd name="connsiteX5" fmla="*/ 1362269 w 2276669"/>
                <a:gd name="connsiteY5" fmla="*/ 14354 h 228966"/>
                <a:gd name="connsiteX6" fmla="*/ 1623526 w 2276669"/>
                <a:gd name="connsiteY6" fmla="*/ 228958 h 228966"/>
                <a:gd name="connsiteX7" fmla="*/ 1819469 w 2276669"/>
                <a:gd name="connsiteY7" fmla="*/ 14354 h 228966"/>
                <a:gd name="connsiteX8" fmla="*/ 1987420 w 2276669"/>
                <a:gd name="connsiteY8" fmla="*/ 126321 h 228966"/>
                <a:gd name="connsiteX9" fmla="*/ 2276669 w 2276669"/>
                <a:gd name="connsiteY9" fmla="*/ 116991 h 228966"/>
                <a:gd name="connsiteX0" fmla="*/ 0 w 2164702"/>
                <a:gd name="connsiteY0" fmla="*/ 88999 h 228966"/>
                <a:gd name="connsiteX1" fmla="*/ 177282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 name="connsiteX0" fmla="*/ 0 w 2164702"/>
                <a:gd name="connsiteY0" fmla="*/ 88999 h 228966"/>
                <a:gd name="connsiteX1" fmla="*/ 233265 w 2164702"/>
                <a:gd name="connsiteY1" fmla="*/ 5023 h 228966"/>
                <a:gd name="connsiteX2" fmla="*/ 485192 w 2164702"/>
                <a:gd name="connsiteY2" fmla="*/ 219627 h 228966"/>
                <a:gd name="connsiteX3" fmla="*/ 727788 w 2164702"/>
                <a:gd name="connsiteY3" fmla="*/ 5023 h 228966"/>
                <a:gd name="connsiteX4" fmla="*/ 1007706 w 2164702"/>
                <a:gd name="connsiteY4" fmla="*/ 228958 h 228966"/>
                <a:gd name="connsiteX5" fmla="*/ 1250302 w 2164702"/>
                <a:gd name="connsiteY5" fmla="*/ 14354 h 228966"/>
                <a:gd name="connsiteX6" fmla="*/ 1511559 w 2164702"/>
                <a:gd name="connsiteY6" fmla="*/ 228958 h 228966"/>
                <a:gd name="connsiteX7" fmla="*/ 1707502 w 2164702"/>
                <a:gd name="connsiteY7" fmla="*/ 14354 h 228966"/>
                <a:gd name="connsiteX8" fmla="*/ 1875453 w 2164702"/>
                <a:gd name="connsiteY8" fmla="*/ 126321 h 228966"/>
                <a:gd name="connsiteX9" fmla="*/ 2164702 w 2164702"/>
                <a:gd name="connsiteY9" fmla="*/ 116991 h 228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702" h="228966">
                  <a:moveTo>
                    <a:pt x="0" y="88999"/>
                  </a:moveTo>
                  <a:cubicBezTo>
                    <a:pt x="94861" y="36125"/>
                    <a:pt x="152400" y="-16748"/>
                    <a:pt x="233265" y="5023"/>
                  </a:cubicBezTo>
                  <a:cubicBezTo>
                    <a:pt x="314130" y="26794"/>
                    <a:pt x="402772" y="219627"/>
                    <a:pt x="485192" y="219627"/>
                  </a:cubicBezTo>
                  <a:cubicBezTo>
                    <a:pt x="567612" y="219627"/>
                    <a:pt x="640702" y="3468"/>
                    <a:pt x="727788" y="5023"/>
                  </a:cubicBezTo>
                  <a:cubicBezTo>
                    <a:pt x="814874" y="6578"/>
                    <a:pt x="920620" y="227403"/>
                    <a:pt x="1007706" y="228958"/>
                  </a:cubicBezTo>
                  <a:cubicBezTo>
                    <a:pt x="1094792" y="230513"/>
                    <a:pt x="1166327" y="14354"/>
                    <a:pt x="1250302" y="14354"/>
                  </a:cubicBezTo>
                  <a:cubicBezTo>
                    <a:pt x="1334277" y="14354"/>
                    <a:pt x="1435359" y="228958"/>
                    <a:pt x="1511559" y="228958"/>
                  </a:cubicBezTo>
                  <a:cubicBezTo>
                    <a:pt x="1587759" y="228958"/>
                    <a:pt x="1646853" y="31460"/>
                    <a:pt x="1707502" y="14354"/>
                  </a:cubicBezTo>
                  <a:cubicBezTo>
                    <a:pt x="1768151" y="-2752"/>
                    <a:pt x="1799253" y="109215"/>
                    <a:pt x="1875453" y="126321"/>
                  </a:cubicBezTo>
                  <a:cubicBezTo>
                    <a:pt x="1951653" y="143427"/>
                    <a:pt x="2058177" y="130209"/>
                    <a:pt x="2164702" y="116991"/>
                  </a:cubicBez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TextBox 24"/>
          <p:cNvSpPr txBox="1"/>
          <p:nvPr/>
        </p:nvSpPr>
        <p:spPr>
          <a:xfrm>
            <a:off x="43213" y="215154"/>
            <a:ext cx="2824812" cy="523220"/>
          </a:xfrm>
          <a:prstGeom prst="rect">
            <a:avLst/>
          </a:prstGeom>
          <a:noFill/>
        </p:spPr>
        <p:txBody>
          <a:bodyPr wrap="none" rtlCol="0">
            <a:spAutoFit/>
          </a:bodyPr>
          <a:lstStyle/>
          <a:p>
            <a:r>
              <a:rPr lang="en-US" altLang="ko-KR" sz="2800" dirty="0"/>
              <a:t>Creation of laser</a:t>
            </a:r>
            <a:endParaRPr lang="ko-KR" altLang="en-US" sz="2800" dirty="0"/>
          </a:p>
        </p:txBody>
      </p:sp>
      <p:sp>
        <p:nvSpPr>
          <p:cNvPr id="12" name="TextBox 11"/>
          <p:cNvSpPr txBox="1"/>
          <p:nvPr/>
        </p:nvSpPr>
        <p:spPr>
          <a:xfrm>
            <a:off x="323528" y="5661248"/>
            <a:ext cx="7019935" cy="646331"/>
          </a:xfrm>
          <a:prstGeom prst="rect">
            <a:avLst/>
          </a:prstGeom>
          <a:noFill/>
        </p:spPr>
        <p:txBody>
          <a:bodyPr wrap="none" rtlCol="0">
            <a:spAutoFit/>
          </a:bodyPr>
          <a:lstStyle/>
          <a:p>
            <a:r>
              <a:rPr lang="en-US" altLang="ko-KR" dirty="0"/>
              <a:t>Laser : Light Amplification by the Stimulated  Emission of Radiation</a:t>
            </a:r>
          </a:p>
          <a:p>
            <a:r>
              <a:rPr lang="ko-KR" altLang="en-US" dirty="0"/>
              <a:t>자극된</a:t>
            </a:r>
            <a:r>
              <a:rPr lang="en-US" altLang="ko-KR" dirty="0"/>
              <a:t>(</a:t>
            </a:r>
            <a:r>
              <a:rPr lang="ko-KR" altLang="en-US" dirty="0"/>
              <a:t>유도된</a:t>
            </a:r>
            <a:r>
              <a:rPr lang="en-US" altLang="ko-KR" dirty="0"/>
              <a:t>)</a:t>
            </a:r>
            <a:r>
              <a:rPr lang="ko-KR" altLang="en-US" dirty="0"/>
              <a:t> 방사선 방출에 의한 빛의 증폭 </a:t>
            </a:r>
          </a:p>
        </p:txBody>
      </p:sp>
    </p:spTree>
    <p:extLst>
      <p:ext uri="{BB962C8B-B14F-4D97-AF65-F5344CB8AC3E}">
        <p14:creationId xmlns:p14="http://schemas.microsoft.com/office/powerpoint/2010/main" val="9691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5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500"/>
                            </p:stCondLst>
                            <p:childTnLst>
                              <p:par>
                                <p:cTn id="19" presetID="1" presetClass="exit" presetSubtype="0" fill="hold" grpId="0" nodeType="afterEffect">
                                  <p:stCondLst>
                                    <p:cond delay="500"/>
                                  </p:stCondLst>
                                  <p:childTnLst>
                                    <p:set>
                                      <p:cBhvr>
                                        <p:cTn id="20" dur="1" fill="hold">
                                          <p:stCondLst>
                                            <p:cond delay="0"/>
                                          </p:stCondLst>
                                        </p:cTn>
                                        <p:tgtEl>
                                          <p:spTgt spid="19"/>
                                        </p:tgtEl>
                                        <p:attrNameLst>
                                          <p:attrName>style.visibility</p:attrName>
                                        </p:attrNameLst>
                                      </p:cBhvr>
                                      <p:to>
                                        <p:strVal val="hidden"/>
                                      </p:to>
                                    </p:set>
                                  </p:childTnLst>
                                </p:cTn>
                              </p:par>
                            </p:childTnLst>
                          </p:cTn>
                        </p:par>
                        <p:par>
                          <p:cTn id="21" fill="hold">
                            <p:stCondLst>
                              <p:cond delay="1000"/>
                            </p:stCondLst>
                            <p:childTnLst>
                              <p:par>
                                <p:cTn id="22" presetID="1" presetClass="entr" presetSubtype="0" fill="hold" grpId="0" nodeType="after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par>
                          <p:cTn id="24" fill="hold">
                            <p:stCondLst>
                              <p:cond delay="1000"/>
                            </p:stCondLst>
                            <p:childTnLst>
                              <p:par>
                                <p:cTn id="25" presetID="10" presetClass="entr" presetSubtype="0" fill="hold" grpId="0" nodeType="after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0"/>
                            </p:stCondLst>
                            <p:childTnLst>
                              <p:par>
                                <p:cTn id="33" presetID="1" presetClass="exit" presetSubtype="0" fill="hold" grpId="0" nodeType="afterEffect">
                                  <p:stCondLst>
                                    <p:cond delay="750"/>
                                  </p:stCondLst>
                                  <p:childTnLst>
                                    <p:set>
                                      <p:cBhvr>
                                        <p:cTn id="34" dur="1" fill="hold">
                                          <p:stCondLst>
                                            <p:cond delay="0"/>
                                          </p:stCondLst>
                                        </p:cTn>
                                        <p:tgtEl>
                                          <p:spTgt spid="11"/>
                                        </p:tgtEl>
                                        <p:attrNameLst>
                                          <p:attrName>style.visibility</p:attrName>
                                        </p:attrNameLst>
                                      </p:cBhvr>
                                      <p:to>
                                        <p:strVal val="hidden"/>
                                      </p:to>
                                    </p:set>
                                  </p:childTnLst>
                                </p:cTn>
                              </p:par>
                            </p:childTnLst>
                          </p:cTn>
                        </p:par>
                        <p:par>
                          <p:cTn id="35" fill="hold">
                            <p:stCondLst>
                              <p:cond delay="750"/>
                            </p:stCondLst>
                            <p:childTnLst>
                              <p:par>
                                <p:cTn id="36" presetID="1"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par>
                          <p:cTn id="38" fill="hold">
                            <p:stCondLst>
                              <p:cond delay="750"/>
                            </p:stCondLst>
                            <p:childTnLst>
                              <p:par>
                                <p:cTn id="39" presetID="10" presetClass="entr" presetSubtype="0" fill="hold" grpId="0" nodeType="afterEffect">
                                  <p:stCondLst>
                                    <p:cond delay="50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9" grpId="0" animBg="1"/>
      <p:bldP spid="23" grpId="0" animBg="1"/>
      <p:bldP spid="24" grpId="0" animBg="1"/>
      <p:bldP spid="26" grpId="0" animBg="1"/>
      <p:bldP spid="27" grpId="0" animBg="1"/>
      <p:bldP spid="29" grpId="0" animBg="1"/>
      <p:bldP spid="31" grpId="0" animBg="1"/>
      <p:bldP spid="32" grpId="0" animBg="1"/>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a:spLocks noGrp="1"/>
          </p:cNvSpPr>
          <p:nvPr>
            <p:ph type="title" idx="4294967295"/>
          </p:nvPr>
        </p:nvSpPr>
        <p:spPr>
          <a:xfrm>
            <a:off x="0" y="325245"/>
            <a:ext cx="8172450" cy="781050"/>
          </a:xfrm>
        </p:spPr>
        <p:txBody>
          <a:bodyPr>
            <a:noAutofit/>
          </a:bodyPr>
          <a:lstStyle/>
          <a:p>
            <a:r>
              <a:rPr lang="ko-KR" altLang="en-US" dirty="0"/>
              <a:t>빛을 </a:t>
            </a:r>
            <a:r>
              <a:rPr lang="ko-KR" altLang="en-US" dirty="0" err="1"/>
              <a:t>파장별로</a:t>
            </a:r>
            <a:r>
              <a:rPr lang="ko-KR" altLang="en-US" dirty="0"/>
              <a:t> 분리하는 방법</a:t>
            </a:r>
            <a:r>
              <a:rPr lang="en-US" altLang="ko-KR" sz="3600" dirty="0"/>
              <a:t/>
            </a:r>
            <a:br>
              <a:rPr lang="en-US" altLang="ko-KR" sz="3600" dirty="0"/>
            </a:br>
            <a:endParaRPr lang="ko-KR" altLang="en-US" sz="2800" dirty="0"/>
          </a:p>
        </p:txBody>
      </p:sp>
      <p:pic>
        <p:nvPicPr>
          <p:cNvPr id="49160" name="Picture 8" descr="http://www.ualberta.ca/~pogosyan/teaching/PHYS_130/images/diff_grating_scheme.gif"/>
          <p:cNvPicPr>
            <a:picLocks noChangeAspect="1" noChangeArrowheads="1"/>
          </p:cNvPicPr>
          <p:nvPr/>
        </p:nvPicPr>
        <p:blipFill>
          <a:blip r:embed="rId2" cstate="print"/>
          <a:srcRect/>
          <a:stretch>
            <a:fillRect/>
          </a:stretch>
        </p:blipFill>
        <p:spPr bwMode="auto">
          <a:xfrm flipH="1">
            <a:off x="1605695" y="1767295"/>
            <a:ext cx="5846625" cy="3965961"/>
          </a:xfrm>
          <a:prstGeom prst="rect">
            <a:avLst/>
          </a:prstGeom>
          <a:solidFill>
            <a:srgbClr val="FF0000"/>
          </a:solidFill>
          <a:ln>
            <a:noFill/>
          </a:ln>
        </p:spPr>
      </p:pic>
      <p:sp>
        <p:nvSpPr>
          <p:cNvPr id="7" name="직사각형 6"/>
          <p:cNvSpPr/>
          <p:nvPr/>
        </p:nvSpPr>
        <p:spPr>
          <a:xfrm>
            <a:off x="1821719" y="2343359"/>
            <a:ext cx="1080120" cy="64807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bg1"/>
                </a:solidFill>
              </a:rPr>
              <a:t>레이저</a:t>
            </a:r>
            <a:endParaRPr lang="en-US" altLang="ko-KR" dirty="0">
              <a:solidFill>
                <a:schemeClr val="bg1"/>
              </a:solidFill>
            </a:endParaRPr>
          </a:p>
          <a:p>
            <a:pPr algn="ctr"/>
            <a:r>
              <a:rPr lang="en-US" altLang="ko-KR" dirty="0">
                <a:solidFill>
                  <a:schemeClr val="bg1"/>
                </a:solidFill>
              </a:rPr>
              <a:t>/ </a:t>
            </a:r>
            <a:r>
              <a:rPr lang="ko-KR" altLang="en-US" dirty="0">
                <a:solidFill>
                  <a:schemeClr val="bg1"/>
                </a:solidFill>
              </a:rPr>
              <a:t>전등</a:t>
            </a:r>
          </a:p>
        </p:txBody>
      </p:sp>
      <p:sp>
        <p:nvSpPr>
          <p:cNvPr id="8" name="직사각형 7"/>
          <p:cNvSpPr/>
          <p:nvPr/>
        </p:nvSpPr>
        <p:spPr>
          <a:xfrm>
            <a:off x="2397783" y="3639503"/>
            <a:ext cx="1080120" cy="64807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5422119" y="3411721"/>
            <a:ext cx="595035" cy="338554"/>
          </a:xfrm>
          <a:prstGeom prst="rect">
            <a:avLst/>
          </a:prstGeom>
        </p:spPr>
        <p:txBody>
          <a:bodyPr wrap="none">
            <a:spAutoFit/>
          </a:bodyPr>
          <a:lstStyle/>
          <a:p>
            <a:r>
              <a:rPr lang="ko-KR" altLang="en-US" sz="1600" dirty="0">
                <a:solidFill>
                  <a:schemeClr val="bg1"/>
                </a:solidFill>
              </a:rPr>
              <a:t>격자</a:t>
            </a:r>
          </a:p>
        </p:txBody>
      </p:sp>
      <p:sp>
        <p:nvSpPr>
          <p:cNvPr id="2" name="직사각형 1"/>
          <p:cNvSpPr/>
          <p:nvPr/>
        </p:nvSpPr>
        <p:spPr>
          <a:xfrm rot="21405593">
            <a:off x="4282575" y="4699460"/>
            <a:ext cx="3099995" cy="601973"/>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 name="그룹 4"/>
          <p:cNvGrpSpPr/>
          <p:nvPr/>
        </p:nvGrpSpPr>
        <p:grpSpPr>
          <a:xfrm>
            <a:off x="4302857" y="4677179"/>
            <a:ext cx="2991718" cy="625005"/>
            <a:chOff x="2948682" y="5186756"/>
            <a:chExt cx="2991718" cy="625005"/>
          </a:xfrm>
        </p:grpSpPr>
        <p:sp>
          <p:nvSpPr>
            <p:cNvPr id="3" name="직사각형 2"/>
            <p:cNvSpPr/>
            <p:nvPr/>
          </p:nvSpPr>
          <p:spPr>
            <a:xfrm>
              <a:off x="2948682" y="5307705"/>
              <a:ext cx="45719" cy="5040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3707904" y="5289417"/>
              <a:ext cx="45719" cy="5040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5182059" y="5217644"/>
              <a:ext cx="45719" cy="5040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5894681" y="5186756"/>
              <a:ext cx="45719" cy="5040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4477522" y="5245076"/>
              <a:ext cx="45719" cy="5040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TextBox 16"/>
          <p:cNvSpPr txBox="1"/>
          <p:nvPr/>
        </p:nvSpPr>
        <p:spPr>
          <a:xfrm>
            <a:off x="1202642" y="888390"/>
            <a:ext cx="5371983" cy="461665"/>
          </a:xfrm>
          <a:prstGeom prst="rect">
            <a:avLst/>
          </a:prstGeom>
          <a:noFill/>
        </p:spPr>
        <p:txBody>
          <a:bodyPr wrap="none" rtlCol="0">
            <a:spAutoFit/>
          </a:bodyPr>
          <a:lstStyle/>
          <a:p>
            <a:r>
              <a:rPr lang="en-US" altLang="ko-KR" sz="2400" dirty="0"/>
              <a:t>How to separate lights by wavelength </a:t>
            </a:r>
            <a:endParaRPr lang="ko-KR" altLang="en-US" sz="2400" dirty="0"/>
          </a:p>
        </p:txBody>
      </p:sp>
    </p:spTree>
    <p:extLst>
      <p:ext uri="{BB962C8B-B14F-4D97-AF65-F5344CB8AC3E}">
        <p14:creationId xmlns:p14="http://schemas.microsoft.com/office/powerpoint/2010/main" val="1681920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http://img.tfd.com/cde/_CDVSDVD.GIF"/>
          <p:cNvPicPr>
            <a:picLocks noChangeAspect="1" noChangeArrowheads="1"/>
          </p:cNvPicPr>
          <p:nvPr/>
        </p:nvPicPr>
        <p:blipFill>
          <a:blip r:embed="rId2" cstate="print"/>
          <a:srcRect l="49077"/>
          <a:stretch>
            <a:fillRect/>
          </a:stretch>
        </p:blipFill>
        <p:spPr bwMode="auto">
          <a:xfrm>
            <a:off x="432048" y="1287038"/>
            <a:ext cx="2562321" cy="2213970"/>
          </a:xfrm>
          <a:prstGeom prst="rect">
            <a:avLst/>
          </a:prstGeom>
          <a:noFill/>
        </p:spPr>
      </p:pic>
      <p:pic>
        <p:nvPicPr>
          <p:cNvPr id="49156" name="Picture 4" descr="White light can be separated into its component colors by reflecting from a finely-grooved flat metal grating, courtesy NASA, Jet Propulsion Laboratory"/>
          <p:cNvPicPr>
            <a:picLocks noChangeAspect="1" noChangeArrowheads="1"/>
          </p:cNvPicPr>
          <p:nvPr/>
        </p:nvPicPr>
        <p:blipFill>
          <a:blip r:embed="rId3" cstate="print"/>
          <a:srcRect/>
          <a:stretch>
            <a:fillRect/>
          </a:stretch>
        </p:blipFill>
        <p:spPr bwMode="auto">
          <a:xfrm rot="10800000">
            <a:off x="3347864" y="1700808"/>
            <a:ext cx="4752528" cy="3528506"/>
          </a:xfrm>
          <a:prstGeom prst="rect">
            <a:avLst/>
          </a:prstGeom>
          <a:noFill/>
        </p:spPr>
      </p:pic>
      <p:pic>
        <p:nvPicPr>
          <p:cNvPr id="9" name="Picture 2" descr="http://img.tfd.com/cde/_CDVSDVD.GIF"/>
          <p:cNvPicPr>
            <a:picLocks noChangeAspect="1" noChangeArrowheads="1"/>
          </p:cNvPicPr>
          <p:nvPr/>
        </p:nvPicPr>
        <p:blipFill rotWithShape="1">
          <a:blip r:embed="rId2" cstate="print"/>
          <a:srcRect l="-3940" r="52714"/>
          <a:stretch/>
        </p:blipFill>
        <p:spPr bwMode="auto">
          <a:xfrm>
            <a:off x="395536" y="3645024"/>
            <a:ext cx="2598833" cy="2232249"/>
          </a:xfrm>
          <a:prstGeom prst="rect">
            <a:avLst/>
          </a:prstGeom>
          <a:solidFill>
            <a:schemeClr val="tx1"/>
          </a:solidFill>
        </p:spPr>
      </p:pic>
      <p:sp>
        <p:nvSpPr>
          <p:cNvPr id="12" name="제목 1"/>
          <p:cNvSpPr txBox="1">
            <a:spLocks/>
          </p:cNvSpPr>
          <p:nvPr/>
        </p:nvSpPr>
        <p:spPr>
          <a:xfrm>
            <a:off x="432048" y="370930"/>
            <a:ext cx="8172400" cy="780764"/>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ko-KR" altLang="en-US" sz="3600" b="0" i="0" u="none" strike="noStrike" kern="1200" cap="none" spc="0" normalizeH="0" baseline="0" noProof="0" dirty="0">
                <a:ln>
                  <a:noFill/>
                </a:ln>
                <a:solidFill>
                  <a:schemeClr val="tx1"/>
                </a:solidFill>
                <a:effectLst/>
                <a:uLnTx/>
                <a:uFillTx/>
                <a:latin typeface="+mj-lt"/>
                <a:ea typeface="+mj-ea"/>
                <a:cs typeface="+mj-cs"/>
              </a:rPr>
              <a:t>빛을 </a:t>
            </a:r>
            <a:r>
              <a:rPr kumimoji="0" lang="ko-KR" altLang="en-US" sz="3600" b="0" i="0" u="none" strike="noStrike" kern="1200" cap="none" spc="0" normalizeH="0" baseline="0" noProof="0" dirty="0" err="1">
                <a:ln>
                  <a:noFill/>
                </a:ln>
                <a:solidFill>
                  <a:schemeClr val="tx1"/>
                </a:solidFill>
                <a:effectLst/>
                <a:uLnTx/>
                <a:uFillTx/>
                <a:latin typeface="+mj-lt"/>
                <a:ea typeface="+mj-ea"/>
                <a:cs typeface="+mj-cs"/>
              </a:rPr>
              <a:t>파장별로</a:t>
            </a:r>
            <a:r>
              <a:rPr kumimoji="0" lang="ko-KR" altLang="en-US" sz="3600" b="0" i="0" u="none" strike="noStrike" kern="1200" cap="none" spc="0" normalizeH="0" baseline="0" noProof="0" dirty="0">
                <a:ln>
                  <a:noFill/>
                </a:ln>
                <a:solidFill>
                  <a:schemeClr val="tx1"/>
                </a:solidFill>
                <a:effectLst/>
                <a:uLnTx/>
                <a:uFillTx/>
                <a:latin typeface="+mj-lt"/>
                <a:ea typeface="+mj-ea"/>
                <a:cs typeface="+mj-cs"/>
              </a:rPr>
              <a:t> 분리하는 방법</a:t>
            </a:r>
            <a:r>
              <a:rPr kumimoji="0" lang="en-US" altLang="ko-KR" sz="3600" b="0" i="0" u="none" strike="noStrike" kern="1200" cap="none" spc="0" normalizeH="0" baseline="0" noProof="0" dirty="0">
                <a:ln>
                  <a:noFill/>
                </a:ln>
                <a:solidFill>
                  <a:schemeClr val="tx1"/>
                </a:solidFill>
                <a:effectLst/>
                <a:uLnTx/>
                <a:uFillTx/>
                <a:latin typeface="+mj-lt"/>
                <a:ea typeface="+mj-ea"/>
                <a:cs typeface="+mj-cs"/>
              </a:rPr>
              <a:t/>
            </a:r>
            <a:br>
              <a:rPr kumimoji="0" lang="en-US" altLang="ko-KR" sz="3600" b="0" i="0" u="none" strike="noStrike" kern="1200" cap="none" spc="0" normalizeH="0" baseline="0" noProof="0" dirty="0">
                <a:ln>
                  <a:noFill/>
                </a:ln>
                <a:solidFill>
                  <a:schemeClr val="tx1"/>
                </a:solidFill>
                <a:effectLst/>
                <a:uLnTx/>
                <a:uFillTx/>
                <a:latin typeface="+mj-lt"/>
                <a:ea typeface="+mj-ea"/>
                <a:cs typeface="+mj-cs"/>
              </a:rPr>
            </a:br>
            <a:endParaRPr kumimoji="0" lang="ko-KR" altLang="en-US" sz="28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TextBox 5"/>
          <p:cNvSpPr txBox="1"/>
          <p:nvPr/>
        </p:nvSpPr>
        <p:spPr>
          <a:xfrm>
            <a:off x="1907704" y="805679"/>
            <a:ext cx="5371983" cy="461665"/>
          </a:xfrm>
          <a:prstGeom prst="rect">
            <a:avLst/>
          </a:prstGeom>
          <a:noFill/>
        </p:spPr>
        <p:txBody>
          <a:bodyPr wrap="none" rtlCol="0">
            <a:spAutoFit/>
          </a:bodyPr>
          <a:lstStyle/>
          <a:p>
            <a:r>
              <a:rPr lang="en-US" altLang="ko-KR" sz="2400" dirty="0"/>
              <a:t>How to separate lights by wavelength </a:t>
            </a:r>
            <a:endParaRPr lang="ko-KR" altLang="en-US" sz="2400" dirty="0"/>
          </a:p>
        </p:txBody>
      </p:sp>
    </p:spTree>
    <p:extLst>
      <p:ext uri="{BB962C8B-B14F-4D97-AF65-F5344CB8AC3E}">
        <p14:creationId xmlns:p14="http://schemas.microsoft.com/office/powerpoint/2010/main" val="3293936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581639" y="1402392"/>
            <a:ext cx="7632700" cy="781050"/>
          </a:xfrm>
        </p:spPr>
        <p:txBody>
          <a:bodyPr>
            <a:noAutofit/>
          </a:bodyPr>
          <a:lstStyle/>
          <a:p>
            <a:pPr algn="l"/>
            <a:r>
              <a:rPr lang="en-US" altLang="ko-KR" sz="3200" dirty="0"/>
              <a:t>  </a:t>
            </a:r>
            <a:r>
              <a:rPr lang="ko-KR" altLang="en-US" sz="3200" dirty="0"/>
              <a:t>전자기파</a:t>
            </a:r>
            <a:r>
              <a:rPr lang="en-US" altLang="ko-KR" sz="2400" dirty="0"/>
              <a:t>electro-magnetic wave</a:t>
            </a:r>
            <a:r>
              <a:rPr lang="ko-KR" altLang="en-US" sz="3200" dirty="0"/>
              <a:t>다</a:t>
            </a:r>
            <a:r>
              <a:rPr lang="en-US" altLang="ko-KR" sz="3200" dirty="0"/>
              <a:t>.</a:t>
            </a:r>
            <a:endParaRPr lang="ko-KR" altLang="en-US" sz="3200" dirty="0"/>
          </a:p>
        </p:txBody>
      </p:sp>
      <p:sp>
        <p:nvSpPr>
          <p:cNvPr id="8" name="제목 1"/>
          <p:cNvSpPr txBox="1">
            <a:spLocks/>
          </p:cNvSpPr>
          <p:nvPr/>
        </p:nvSpPr>
        <p:spPr>
          <a:xfrm>
            <a:off x="707661" y="2452045"/>
            <a:ext cx="7776864" cy="780764"/>
          </a:xfrm>
          <a:prstGeom prst="rect">
            <a:avLst/>
          </a:prstGeom>
        </p:spPr>
        <p:txBody>
          <a:bodyPr vert="horz" lIns="91440" tIns="45720" rIns="91440" bIns="45720" rtlCol="0" anchor="ctr">
            <a:noAutofit/>
          </a:bodyPr>
          <a:lstStyle/>
          <a:p>
            <a:pPr marL="0" marR="0" lvl="0" indent="0" algn="just" defTabSz="914400" rtl="0" eaLnBrk="1" fontAlgn="auto" latinLnBrk="1" hangingPunct="1">
              <a:lnSpc>
                <a:spcPct val="100000"/>
              </a:lnSpc>
              <a:spcBef>
                <a:spcPct val="0"/>
              </a:spcBef>
              <a:spcAft>
                <a:spcPts val="0"/>
              </a:spcAft>
              <a:buClrTx/>
              <a:buSzTx/>
              <a:buFontTx/>
              <a:buNone/>
              <a:tabLst/>
              <a:defRPr/>
            </a:pPr>
            <a:r>
              <a:rPr lang="en-US" altLang="ko-KR" sz="2800" dirty="0">
                <a:latin typeface="+mj-lt"/>
                <a:ea typeface="+mj-ea"/>
                <a:cs typeface="+mj-cs"/>
              </a:rPr>
              <a:t>Then, what is electro-magnetic wave ? </a:t>
            </a:r>
          </a:p>
          <a:p>
            <a:pPr marL="0" marR="0" lvl="0" indent="0" algn="just" defTabSz="914400" rtl="0" eaLnBrk="1" fontAlgn="auto" latinLnBrk="1" hangingPunct="1">
              <a:lnSpc>
                <a:spcPct val="100000"/>
              </a:lnSpc>
              <a:spcBef>
                <a:spcPct val="0"/>
              </a:spcBef>
              <a:spcAft>
                <a:spcPts val="0"/>
              </a:spcAft>
              <a:buClrTx/>
              <a:buSzTx/>
              <a:buFontTx/>
              <a:buNone/>
              <a:tabLst/>
              <a:defRPr/>
            </a:pPr>
            <a:endParaRPr kumimoji="0" lang="en-US" altLang="ko-KR" sz="2000" b="0" i="0" u="none" strike="noStrike" kern="1200" cap="none" spc="0" normalizeH="0" baseline="0" noProof="0" dirty="0">
              <a:ln>
                <a:noFill/>
              </a:ln>
              <a:solidFill>
                <a:schemeClr val="tx1"/>
              </a:solidFill>
              <a:effectLst/>
              <a:uLnTx/>
              <a:uFillTx/>
              <a:latin typeface="+mj-lt"/>
              <a:ea typeface="+mj-ea"/>
              <a:cs typeface="+mj-cs"/>
            </a:endParaRPr>
          </a:p>
        </p:txBody>
      </p:sp>
      <p:grpSp>
        <p:nvGrpSpPr>
          <p:cNvPr id="3" name="그룹 2"/>
          <p:cNvGrpSpPr/>
          <p:nvPr/>
        </p:nvGrpSpPr>
        <p:grpSpPr>
          <a:xfrm>
            <a:off x="1551080" y="2989252"/>
            <a:ext cx="7425278" cy="3104043"/>
            <a:chOff x="1551080" y="2989252"/>
            <a:chExt cx="7425278" cy="3104043"/>
          </a:xfrm>
        </p:grpSpPr>
        <p:pic>
          <p:nvPicPr>
            <p:cNvPr id="9" name="Picture 2" descr="http://cfile4.uf.tistory.com/image/2768644A522AF3FD289C6E">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802"/>
            <a:stretch/>
          </p:blipFill>
          <p:spPr bwMode="auto">
            <a:xfrm>
              <a:off x="1551080" y="2989252"/>
              <a:ext cx="5685216" cy="3104043"/>
            </a:xfrm>
            <a:prstGeom prst="rect">
              <a:avLst/>
            </a:prstGeom>
            <a:noFill/>
            <a:extLst>
              <a:ext uri="{909E8E84-426E-40DD-AFC4-6F175D3DCCD1}">
                <a14:hiddenFill xmlns:a14="http://schemas.microsoft.com/office/drawing/2010/main">
                  <a:solidFill>
                    <a:srgbClr val="FFFFFF"/>
                  </a:solidFill>
                </a14:hiddenFill>
              </a:ext>
            </a:extLst>
          </p:spPr>
        </p:pic>
        <p:sp>
          <p:nvSpPr>
            <p:cNvPr id="10" name="제목 1"/>
            <p:cNvSpPr txBox="1">
              <a:spLocks/>
            </p:cNvSpPr>
            <p:nvPr/>
          </p:nvSpPr>
          <p:spPr>
            <a:xfrm>
              <a:off x="7452320" y="4150891"/>
              <a:ext cx="1524038" cy="780764"/>
            </a:xfrm>
            <a:prstGeom prst="rect">
              <a:avLst/>
            </a:prstGeom>
          </p:spPr>
          <p:txBody>
            <a:bodyPr vert="horz" lIns="91440" tIns="45720" rIns="91440" bIns="45720" rtlCol="0" anchor="ctr">
              <a:noAutofit/>
            </a:bodyPr>
            <a:lstStyle/>
            <a:p>
              <a:pPr marL="0" marR="0" lvl="0" indent="0" algn="just" defTabSz="914400" rtl="0" eaLnBrk="1" fontAlgn="auto" latinLnBrk="1" hangingPunct="1">
                <a:lnSpc>
                  <a:spcPct val="100000"/>
                </a:lnSpc>
                <a:spcBef>
                  <a:spcPct val="0"/>
                </a:spcBef>
                <a:spcAft>
                  <a:spcPts val="0"/>
                </a:spcAft>
                <a:buClrTx/>
                <a:buSzTx/>
                <a:buFontTx/>
                <a:buNone/>
                <a:tabLst/>
                <a:defRPr/>
              </a:pPr>
              <a:r>
                <a:rPr lang="en-US" altLang="ko-KR" sz="4400" b="1" dirty="0">
                  <a:latin typeface="+mj-lt"/>
                  <a:ea typeface="+mj-ea"/>
                  <a:cs typeface="+mj-cs"/>
                </a:rPr>
                <a:t>?</a:t>
              </a:r>
            </a:p>
            <a:p>
              <a:pPr marL="0" marR="0" lvl="0" indent="0" algn="just" defTabSz="914400" rtl="0" eaLnBrk="1" fontAlgn="auto" latinLnBrk="1" hangingPunct="1">
                <a:lnSpc>
                  <a:spcPct val="100000"/>
                </a:lnSpc>
                <a:spcBef>
                  <a:spcPct val="0"/>
                </a:spcBef>
                <a:spcAft>
                  <a:spcPts val="0"/>
                </a:spcAft>
                <a:buClrTx/>
                <a:buSzTx/>
                <a:buFontTx/>
                <a:buNone/>
                <a:tabLst/>
                <a:defRPr/>
              </a:pPr>
              <a:r>
                <a:rPr kumimoji="0" lang="en-US" altLang="ko-KR" sz="4400" b="1" i="0" u="none" strike="noStrike" kern="1200" cap="none" spc="0" normalizeH="0" baseline="0" noProof="0" dirty="0">
                  <a:ln>
                    <a:noFill/>
                  </a:ln>
                  <a:solidFill>
                    <a:schemeClr val="tx1"/>
                  </a:solidFill>
                  <a:effectLst/>
                  <a:uLnTx/>
                  <a:uFillTx/>
                  <a:latin typeface="+mj-lt"/>
                  <a:ea typeface="+mj-ea"/>
                  <a:cs typeface="+mj-cs"/>
                </a:rPr>
                <a:t>?</a:t>
              </a:r>
            </a:p>
            <a:p>
              <a:pPr marL="0" marR="0" lvl="0" indent="0" algn="just" defTabSz="914400" rtl="0" eaLnBrk="1" fontAlgn="auto" latinLnBrk="1" hangingPunct="1">
                <a:lnSpc>
                  <a:spcPct val="100000"/>
                </a:lnSpc>
                <a:spcBef>
                  <a:spcPct val="0"/>
                </a:spcBef>
                <a:spcAft>
                  <a:spcPts val="0"/>
                </a:spcAft>
                <a:buClrTx/>
                <a:buSzTx/>
                <a:buFontTx/>
                <a:buNone/>
                <a:tabLst/>
                <a:defRPr/>
              </a:pPr>
              <a:r>
                <a:rPr lang="en-US" altLang="ko-KR" sz="4400" b="1" dirty="0">
                  <a:latin typeface="+mj-lt"/>
                  <a:ea typeface="+mj-ea"/>
                  <a:cs typeface="+mj-cs"/>
                </a:rPr>
                <a:t>?</a:t>
              </a:r>
              <a:endParaRPr kumimoji="0" lang="en-US" altLang="ko-KR" sz="4400" b="1" i="0" u="none" strike="noStrike" kern="1200" cap="none" spc="0" normalizeH="0" baseline="0" noProof="0" dirty="0">
                <a:ln>
                  <a:noFill/>
                </a:ln>
                <a:solidFill>
                  <a:schemeClr val="tx1"/>
                </a:solidFill>
                <a:effectLst/>
                <a:uLnTx/>
                <a:uFillTx/>
                <a:latin typeface="+mj-lt"/>
                <a:ea typeface="+mj-ea"/>
                <a:cs typeface="+mj-cs"/>
              </a:endParaRPr>
            </a:p>
          </p:txBody>
        </p:sp>
      </p:grpSp>
      <p:sp>
        <p:nvSpPr>
          <p:cNvPr id="13" name="제목 1"/>
          <p:cNvSpPr txBox="1">
            <a:spLocks/>
          </p:cNvSpPr>
          <p:nvPr/>
        </p:nvSpPr>
        <p:spPr>
          <a:xfrm>
            <a:off x="251520" y="200347"/>
            <a:ext cx="7128792" cy="78105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3200" dirty="0"/>
              <a:t>What is the identity of light ?</a:t>
            </a:r>
          </a:p>
          <a:p>
            <a:pPr algn="l"/>
            <a:r>
              <a:rPr lang="ko-KR" altLang="en-US" sz="3200" dirty="0"/>
              <a:t>빛의 정체는 무엇일까</a:t>
            </a:r>
            <a:r>
              <a:rPr lang="en-US" altLang="ko-KR" sz="3200" dirty="0"/>
              <a:t>?</a:t>
            </a:r>
            <a:endParaRPr lang="ko-KR" altLang="en-US" sz="3200" dirty="0"/>
          </a:p>
        </p:txBody>
      </p:sp>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6296" y="78435"/>
            <a:ext cx="1805925" cy="1805925"/>
          </a:xfrm>
          <a:prstGeom prst="rect">
            <a:avLst/>
          </a:prstGeom>
        </p:spPr>
      </p:pic>
    </p:spTree>
    <p:extLst>
      <p:ext uri="{BB962C8B-B14F-4D97-AF65-F5344CB8AC3E}">
        <p14:creationId xmlns:p14="http://schemas.microsoft.com/office/powerpoint/2010/main" val="330971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제목 1"/>
          <p:cNvSpPr txBox="1">
            <a:spLocks/>
          </p:cNvSpPr>
          <p:nvPr/>
        </p:nvSpPr>
        <p:spPr>
          <a:xfrm>
            <a:off x="432048" y="370930"/>
            <a:ext cx="8172400" cy="780764"/>
          </a:xfrm>
          <a:prstGeom prst="rect">
            <a:avLst/>
          </a:prstGeom>
        </p:spPr>
        <p:txBody>
          <a:bodyPr vert="horz" lIns="91440" tIns="45720" rIns="91440" bIns="45720" rtlCol="0" anchor="ctr">
            <a:no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ko-KR" altLang="en-US" sz="3600" b="0" i="0" u="none" strike="noStrike" kern="1200" cap="none" spc="0" normalizeH="0" baseline="0" noProof="0" dirty="0">
                <a:ln>
                  <a:noFill/>
                </a:ln>
                <a:solidFill>
                  <a:schemeClr val="tx1"/>
                </a:solidFill>
                <a:effectLst/>
                <a:uLnTx/>
                <a:uFillTx/>
                <a:latin typeface="+mj-lt"/>
                <a:ea typeface="+mj-ea"/>
                <a:cs typeface="+mj-cs"/>
              </a:rPr>
              <a:t>빛을 성질 간섭 </a:t>
            </a:r>
            <a:r>
              <a:rPr kumimoji="0" lang="en-US" altLang="ko-KR" sz="3600" b="0" i="0" u="none" strike="noStrike" kern="1200" cap="none" spc="0" normalizeH="0" baseline="0" noProof="0" dirty="0">
                <a:ln>
                  <a:noFill/>
                </a:ln>
                <a:solidFill>
                  <a:schemeClr val="tx1"/>
                </a:solidFill>
                <a:effectLst/>
                <a:uLnTx/>
                <a:uFillTx/>
                <a:latin typeface="+mj-lt"/>
                <a:ea typeface="+mj-ea"/>
                <a:cs typeface="+mj-cs"/>
              </a:rPr>
              <a:t>(</a:t>
            </a:r>
            <a:r>
              <a:rPr kumimoji="0" lang="ko-KR" altLang="en-US" sz="3600" b="0" i="0" u="none" strike="noStrike" kern="1200" cap="none" spc="0" normalizeH="0" baseline="0" noProof="0" dirty="0">
                <a:ln>
                  <a:noFill/>
                </a:ln>
                <a:solidFill>
                  <a:schemeClr val="tx1"/>
                </a:solidFill>
                <a:effectLst/>
                <a:uLnTx/>
                <a:uFillTx/>
                <a:latin typeface="+mj-lt"/>
                <a:ea typeface="+mj-ea"/>
                <a:cs typeface="+mj-cs"/>
              </a:rPr>
              <a:t>이중 </a:t>
            </a:r>
            <a:r>
              <a:rPr kumimoji="0" lang="ko-KR" altLang="en-US" sz="3600" b="0" i="0" u="none" strike="noStrike" kern="1200" cap="none" spc="0" normalizeH="0" baseline="0" noProof="0" dirty="0" err="1">
                <a:ln>
                  <a:noFill/>
                </a:ln>
                <a:solidFill>
                  <a:schemeClr val="tx1"/>
                </a:solidFill>
                <a:effectLst/>
                <a:uLnTx/>
                <a:uFillTx/>
                <a:latin typeface="+mj-lt"/>
                <a:ea typeface="+mj-ea"/>
                <a:cs typeface="+mj-cs"/>
              </a:rPr>
              <a:t>슬릿</a:t>
            </a:r>
            <a:r>
              <a:rPr kumimoji="0" lang="en-US" altLang="ko-KR" sz="3600" b="0" i="0" u="none" strike="noStrike" kern="1200" cap="none" spc="0" normalizeH="0" baseline="0" noProof="0" dirty="0">
                <a:ln>
                  <a:noFill/>
                </a:ln>
                <a:solidFill>
                  <a:schemeClr val="tx1"/>
                </a:solidFill>
                <a:effectLst/>
                <a:uLnTx/>
                <a:uFillTx/>
                <a:latin typeface="+mj-lt"/>
                <a:ea typeface="+mj-ea"/>
                <a:cs typeface="+mj-cs"/>
              </a:rPr>
              <a:t>)</a:t>
            </a:r>
          </a:p>
          <a:p>
            <a:pPr marL="0" marR="0" lvl="0" indent="0" algn="ctr" defTabSz="914400" rtl="0" eaLnBrk="1" fontAlgn="auto" latinLnBrk="1" hangingPunct="1">
              <a:lnSpc>
                <a:spcPct val="100000"/>
              </a:lnSpc>
              <a:spcBef>
                <a:spcPct val="0"/>
              </a:spcBef>
              <a:spcAft>
                <a:spcPts val="0"/>
              </a:spcAft>
              <a:buClrTx/>
              <a:buSzTx/>
              <a:buFontTx/>
              <a:buNone/>
              <a:tabLst/>
              <a:defRPr/>
            </a:pPr>
            <a:endParaRPr kumimoji="0" lang="ko-KR" altLang="en-US" sz="2800" b="0" i="0" u="none" strike="noStrike" kern="1200" cap="none" spc="0" normalizeH="0" baseline="0" noProof="0" dirty="0">
              <a:ln>
                <a:noFill/>
              </a:ln>
              <a:solidFill>
                <a:schemeClr val="tx1"/>
              </a:solidFill>
              <a:effectLst/>
              <a:uLnTx/>
              <a:uFillTx/>
              <a:latin typeface="+mj-lt"/>
              <a:ea typeface="+mj-ea"/>
              <a:cs typeface="+mj-cs"/>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908720"/>
            <a:ext cx="4328834" cy="2808312"/>
          </a:xfrm>
          <a:prstGeom prst="rect">
            <a:avLst/>
          </a:prstGeom>
        </p:spPr>
      </p:pic>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t="51343"/>
          <a:stretch/>
        </p:blipFill>
        <p:spPr>
          <a:xfrm>
            <a:off x="4211960" y="4437112"/>
            <a:ext cx="4708128" cy="1726286"/>
          </a:xfrm>
          <a:prstGeom prst="rect">
            <a:avLst/>
          </a:prstGeom>
        </p:spPr>
      </p:pic>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908720"/>
            <a:ext cx="4320480" cy="2802892"/>
          </a:xfrm>
          <a:prstGeom prst="rect">
            <a:avLst/>
          </a:prstGeom>
        </p:spPr>
      </p:pic>
      <p:sp>
        <p:nvSpPr>
          <p:cNvPr id="4" name="직사각형 3"/>
          <p:cNvSpPr/>
          <p:nvPr/>
        </p:nvSpPr>
        <p:spPr>
          <a:xfrm>
            <a:off x="1979712" y="1007624"/>
            <a:ext cx="2448272" cy="25922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직사각형 4"/>
          <p:cNvSpPr/>
          <p:nvPr/>
        </p:nvSpPr>
        <p:spPr>
          <a:xfrm>
            <a:off x="4067944" y="1708158"/>
            <a:ext cx="144016" cy="2160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4067944" y="2661221"/>
            <a:ext cx="144016" cy="2160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오른쪽 화살표 6"/>
          <p:cNvSpPr/>
          <p:nvPr/>
        </p:nvSpPr>
        <p:spPr>
          <a:xfrm>
            <a:off x="2123728" y="1744162"/>
            <a:ext cx="1512168" cy="1800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오른쪽 화살표 13"/>
          <p:cNvSpPr/>
          <p:nvPr/>
        </p:nvSpPr>
        <p:spPr>
          <a:xfrm>
            <a:off x="2123728" y="2672916"/>
            <a:ext cx="1512168" cy="1800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p:cNvPicPr>
            <a:picLocks noChangeAspect="1"/>
          </p:cNvPicPr>
          <p:nvPr/>
        </p:nvPicPr>
        <p:blipFill>
          <a:blip r:embed="rId4"/>
          <a:stretch>
            <a:fillRect/>
          </a:stretch>
        </p:blipFill>
        <p:spPr>
          <a:xfrm>
            <a:off x="971600" y="4192380"/>
            <a:ext cx="2406930" cy="1689201"/>
          </a:xfrm>
          <a:prstGeom prst="rect">
            <a:avLst/>
          </a:prstGeom>
        </p:spPr>
      </p:pic>
      <p:sp>
        <p:nvSpPr>
          <p:cNvPr id="15" name="TextBox 14"/>
          <p:cNvSpPr txBox="1"/>
          <p:nvPr/>
        </p:nvSpPr>
        <p:spPr>
          <a:xfrm>
            <a:off x="1259632" y="3829489"/>
            <a:ext cx="2454518" cy="369332"/>
          </a:xfrm>
          <a:prstGeom prst="rect">
            <a:avLst/>
          </a:prstGeom>
          <a:noFill/>
        </p:spPr>
        <p:txBody>
          <a:bodyPr wrap="none" rtlCol="0">
            <a:spAutoFit/>
          </a:bodyPr>
          <a:lstStyle/>
          <a:p>
            <a:r>
              <a:rPr lang="ko-KR" altLang="en-US" dirty="0"/>
              <a:t>두 점이 </a:t>
            </a:r>
            <a:r>
              <a:rPr lang="ko-KR" altLang="en-US" dirty="0" err="1"/>
              <a:t>나올거라</a:t>
            </a:r>
            <a:r>
              <a:rPr lang="ko-KR" altLang="en-US" dirty="0"/>
              <a:t> 기대</a:t>
            </a:r>
          </a:p>
        </p:txBody>
      </p:sp>
      <p:sp>
        <p:nvSpPr>
          <p:cNvPr id="20" name="TextBox 19"/>
          <p:cNvSpPr txBox="1"/>
          <p:nvPr/>
        </p:nvSpPr>
        <p:spPr>
          <a:xfrm>
            <a:off x="5580112" y="3823048"/>
            <a:ext cx="1402948" cy="369332"/>
          </a:xfrm>
          <a:prstGeom prst="rect">
            <a:avLst/>
          </a:prstGeom>
          <a:noFill/>
        </p:spPr>
        <p:txBody>
          <a:bodyPr wrap="none" rtlCol="0">
            <a:spAutoFit/>
          </a:bodyPr>
          <a:lstStyle/>
          <a:p>
            <a:r>
              <a:rPr lang="ko-KR" altLang="en-US" dirty="0"/>
              <a:t>하지만 </a:t>
            </a:r>
            <a:r>
              <a:rPr lang="en-US" altLang="ko-KR" dirty="0"/>
              <a:t>……</a:t>
            </a:r>
            <a:endParaRPr lang="ko-KR" altLang="en-US" dirty="0"/>
          </a:p>
        </p:txBody>
      </p:sp>
    </p:spTree>
    <p:extLst>
      <p:ext uri="{BB962C8B-B14F-4D97-AF65-F5344CB8AC3E}">
        <p14:creationId xmlns:p14="http://schemas.microsoft.com/office/powerpoint/2010/main" val="177147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2051844" y="188640"/>
            <a:ext cx="5040312" cy="706437"/>
          </a:xfrm>
        </p:spPr>
        <p:txBody>
          <a:bodyPr>
            <a:noAutofit/>
          </a:bodyPr>
          <a:lstStyle/>
          <a:p>
            <a:pPr algn="ctr"/>
            <a:r>
              <a:rPr lang="en-US" altLang="ko-KR" sz="3200" b="1" dirty="0"/>
              <a:t>&lt;</a:t>
            </a:r>
            <a:r>
              <a:rPr lang="ko-KR" altLang="en-US" sz="3200" b="1" dirty="0"/>
              <a:t>빛 만들기</a:t>
            </a:r>
            <a:r>
              <a:rPr lang="en-US" altLang="ko-KR" sz="3200" b="1" dirty="0"/>
              <a:t>&gt; </a:t>
            </a:r>
            <a:r>
              <a:rPr lang="ko-KR" altLang="en-US" sz="3200" b="1" dirty="0"/>
              <a:t>정리</a:t>
            </a:r>
          </a:p>
        </p:txBody>
      </p:sp>
      <p:sp>
        <p:nvSpPr>
          <p:cNvPr id="16" name="제목 1"/>
          <p:cNvSpPr txBox="1">
            <a:spLocks/>
          </p:cNvSpPr>
          <p:nvPr/>
        </p:nvSpPr>
        <p:spPr>
          <a:xfrm>
            <a:off x="862599" y="3230400"/>
            <a:ext cx="7834704" cy="706090"/>
          </a:xfrm>
          <a:prstGeom prst="rect">
            <a:avLst/>
          </a:prstGeom>
        </p:spPr>
        <p:txBody>
          <a:bodyPr vert="horz" lIns="91440" tIns="45720" rIns="91440" bIns="45720" rtlCol="0" anchor="ctr">
            <a:noAutofit/>
          </a:bodyPr>
          <a:lstStyle/>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매우 높은 주파수를 갖는 빛은 인위적으로 전자를 진동해서 만드는 것이 불가능하다</a:t>
            </a:r>
            <a:r>
              <a:rPr lang="en-US" altLang="ko-KR" sz="2000" dirty="0">
                <a:latin typeface="+mj-lt"/>
                <a:ea typeface="+mj-ea"/>
                <a:cs typeface="+mj-cs"/>
              </a:rPr>
              <a:t>. </a:t>
            </a:r>
            <a:r>
              <a:rPr lang="ko-KR" altLang="en-US" sz="2000" dirty="0">
                <a:latin typeface="+mj-lt"/>
                <a:ea typeface="+mj-ea"/>
                <a:cs typeface="+mj-cs"/>
              </a:rPr>
              <a:t>원자나 원자단</a:t>
            </a:r>
            <a:r>
              <a:rPr lang="en-US" altLang="ko-KR" sz="2000" dirty="0">
                <a:latin typeface="+mj-lt"/>
                <a:ea typeface="+mj-ea"/>
                <a:cs typeface="+mj-cs"/>
              </a:rPr>
              <a:t>, </a:t>
            </a:r>
            <a:r>
              <a:rPr lang="ko-KR" altLang="en-US" sz="2000" dirty="0">
                <a:latin typeface="+mj-lt"/>
                <a:ea typeface="+mj-ea"/>
                <a:cs typeface="+mj-cs"/>
              </a:rPr>
              <a:t>반도체</a:t>
            </a:r>
            <a:r>
              <a:rPr lang="en-US" altLang="ko-KR" sz="2000" dirty="0">
                <a:latin typeface="+mj-lt"/>
                <a:ea typeface="+mj-ea"/>
                <a:cs typeface="+mj-cs"/>
              </a:rPr>
              <a:t>, </a:t>
            </a:r>
            <a:r>
              <a:rPr lang="ko-KR" altLang="en-US" sz="2000" dirty="0">
                <a:latin typeface="+mj-lt"/>
                <a:ea typeface="+mj-ea"/>
                <a:cs typeface="+mj-cs"/>
              </a:rPr>
              <a:t>도체 등의 내부</a:t>
            </a:r>
            <a:r>
              <a:rPr lang="en-US" altLang="ko-KR" sz="2000" dirty="0">
                <a:latin typeface="+mj-lt"/>
                <a:ea typeface="+mj-ea"/>
                <a:cs typeface="+mj-cs"/>
              </a:rPr>
              <a:t>_____</a:t>
            </a:r>
            <a:r>
              <a:rPr lang="ko-KR" altLang="en-US" sz="2000" dirty="0">
                <a:latin typeface="+mj-lt"/>
                <a:ea typeface="+mj-ea"/>
                <a:cs typeface="+mj-cs"/>
              </a:rPr>
              <a:t>가 높은 에너지 준위에서 낮은 준위로 떨어질 때 가시광선 영역의 빛이 나온다</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레이저는 유도방출이라는 특수한 현상을 이용하여 모든 빛들이 같은 </a:t>
            </a:r>
            <a:r>
              <a:rPr lang="en-US" altLang="ko-KR" sz="2000" dirty="0">
                <a:latin typeface="+mj-lt"/>
                <a:ea typeface="+mj-ea"/>
                <a:cs typeface="+mj-cs"/>
              </a:rPr>
              <a:t>_____, </a:t>
            </a:r>
            <a:r>
              <a:rPr lang="ko-KR" altLang="en-US" sz="2000" dirty="0">
                <a:latin typeface="+mj-lt"/>
                <a:ea typeface="+mj-ea"/>
                <a:cs typeface="+mj-cs"/>
              </a:rPr>
              <a:t>같은 </a:t>
            </a:r>
            <a:r>
              <a:rPr lang="en-US" altLang="ko-KR" sz="2000" dirty="0">
                <a:latin typeface="+mj-lt"/>
                <a:ea typeface="+mj-ea"/>
                <a:cs typeface="+mj-cs"/>
              </a:rPr>
              <a:t>_____, </a:t>
            </a:r>
            <a:r>
              <a:rPr lang="ko-KR" altLang="en-US" sz="2000" dirty="0">
                <a:latin typeface="+mj-lt"/>
                <a:ea typeface="+mj-ea"/>
                <a:cs typeface="+mj-cs"/>
              </a:rPr>
              <a:t>같은</a:t>
            </a:r>
            <a:r>
              <a:rPr lang="en-US" altLang="ko-KR" sz="2000" dirty="0">
                <a:latin typeface="+mj-lt"/>
                <a:ea typeface="+mj-ea"/>
                <a:cs typeface="+mj-cs"/>
              </a:rPr>
              <a:t> </a:t>
            </a:r>
            <a:r>
              <a:rPr lang="ko-KR" altLang="en-US" sz="2000" dirty="0">
                <a:latin typeface="+mj-lt"/>
                <a:ea typeface="+mj-ea"/>
                <a:cs typeface="+mj-cs"/>
              </a:rPr>
              <a:t>결로 진행하도록 만든 빛이다</a:t>
            </a:r>
            <a:r>
              <a:rPr lang="en-US" altLang="ko-KR" sz="2000" dirty="0">
                <a:latin typeface="+mj-lt"/>
                <a:ea typeface="+mj-ea"/>
                <a:cs typeface="+mj-cs"/>
              </a:rPr>
              <a:t>.</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빛을 촘촘한 간격으로 홈이 있는 격자에 투과</a:t>
            </a:r>
            <a:r>
              <a:rPr lang="en-US" altLang="ko-KR" sz="2000" dirty="0">
                <a:latin typeface="+mj-lt"/>
                <a:ea typeface="+mj-ea"/>
                <a:cs typeface="+mj-cs"/>
              </a:rPr>
              <a:t>/</a:t>
            </a:r>
            <a:r>
              <a:rPr lang="ko-KR" altLang="en-US" sz="2000" dirty="0">
                <a:latin typeface="+mj-lt"/>
                <a:ea typeface="+mj-ea"/>
                <a:cs typeface="+mj-cs"/>
              </a:rPr>
              <a:t>반사시키면 각 파장 성분이 분리되어 빛의 </a:t>
            </a:r>
            <a:r>
              <a:rPr lang="en-US" altLang="ko-KR" sz="2000" dirty="0">
                <a:latin typeface="+mj-lt"/>
                <a:ea typeface="+mj-ea"/>
                <a:cs typeface="+mj-cs"/>
              </a:rPr>
              <a:t>__________</a:t>
            </a:r>
            <a:r>
              <a:rPr lang="ko-KR" altLang="en-US" sz="2000" dirty="0">
                <a:latin typeface="+mj-lt"/>
                <a:ea typeface="+mj-ea"/>
                <a:cs typeface="+mj-cs"/>
              </a:rPr>
              <a:t>을 볼 수 있다</a:t>
            </a:r>
            <a:r>
              <a:rPr lang="en-US" altLang="ko-KR" sz="2000" dirty="0">
                <a:latin typeface="+mj-lt"/>
                <a:ea typeface="+mj-ea"/>
                <a:cs typeface="+mj-cs"/>
              </a:rPr>
              <a:t>.</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kumimoji="0" lang="ko-KR" altLang="en-US" sz="2000" i="0" u="none" strike="noStrike" kern="1200" cap="none" spc="0" normalizeH="0" baseline="0" noProof="0" dirty="0">
              <a:ln>
                <a:noFill/>
              </a:ln>
              <a:solidFill>
                <a:schemeClr val="tx1"/>
              </a:solidFill>
              <a:effectLst/>
              <a:uLnTx/>
              <a:uFillTx/>
              <a:latin typeface="+mj-lt"/>
              <a:ea typeface="+mj-ea"/>
              <a:cs typeface="+mj-cs"/>
            </a:endParaRPr>
          </a:p>
        </p:txBody>
      </p:sp>
      <p:sp>
        <p:nvSpPr>
          <p:cNvPr id="8" name="직사각형 7">
            <a:hlinkClick r:id="rId2"/>
          </p:cNvPr>
          <p:cNvSpPr/>
          <p:nvPr/>
        </p:nvSpPr>
        <p:spPr>
          <a:xfrm>
            <a:off x="1403648" y="2303160"/>
            <a:ext cx="720080" cy="400110"/>
          </a:xfrm>
          <a:prstGeom prst="rect">
            <a:avLst/>
          </a:prstGeom>
        </p:spPr>
        <p:txBody>
          <a:bodyPr wrap="square">
            <a:spAutoFit/>
          </a:bodyPr>
          <a:lstStyle/>
          <a:p>
            <a:r>
              <a:rPr lang="ko-KR" altLang="en-US" sz="2000" dirty="0">
                <a:solidFill>
                  <a:schemeClr val="accent1">
                    <a:lumMod val="75000"/>
                  </a:schemeClr>
                </a:solidFill>
              </a:rPr>
              <a:t>전자</a:t>
            </a:r>
          </a:p>
        </p:txBody>
      </p:sp>
      <p:sp>
        <p:nvSpPr>
          <p:cNvPr id="9" name="직사각형 8">
            <a:hlinkClick r:id="rId2"/>
          </p:cNvPr>
          <p:cNvSpPr/>
          <p:nvPr/>
        </p:nvSpPr>
        <p:spPr>
          <a:xfrm>
            <a:off x="2013029" y="3536380"/>
            <a:ext cx="1368152" cy="400110"/>
          </a:xfrm>
          <a:prstGeom prst="rect">
            <a:avLst/>
          </a:prstGeom>
        </p:spPr>
        <p:txBody>
          <a:bodyPr wrap="square">
            <a:spAutoFit/>
          </a:bodyPr>
          <a:lstStyle/>
          <a:p>
            <a:r>
              <a:rPr lang="ko-KR" altLang="en-US" sz="2000" dirty="0">
                <a:solidFill>
                  <a:schemeClr val="accent1">
                    <a:lumMod val="75000"/>
                  </a:schemeClr>
                </a:solidFill>
              </a:rPr>
              <a:t>파장</a:t>
            </a:r>
          </a:p>
        </p:txBody>
      </p:sp>
      <p:sp>
        <p:nvSpPr>
          <p:cNvPr id="10" name="직사각형 9">
            <a:hlinkClick r:id="rId2"/>
          </p:cNvPr>
          <p:cNvSpPr/>
          <p:nvPr/>
        </p:nvSpPr>
        <p:spPr>
          <a:xfrm>
            <a:off x="4427984" y="4445332"/>
            <a:ext cx="1656184" cy="400110"/>
          </a:xfrm>
          <a:prstGeom prst="rect">
            <a:avLst/>
          </a:prstGeom>
        </p:spPr>
        <p:txBody>
          <a:bodyPr wrap="square">
            <a:spAutoFit/>
          </a:bodyPr>
          <a:lstStyle/>
          <a:p>
            <a:r>
              <a:rPr lang="ko-KR" altLang="en-US" sz="2000" dirty="0">
                <a:solidFill>
                  <a:schemeClr val="accent1">
                    <a:lumMod val="75000"/>
                  </a:schemeClr>
                </a:solidFill>
              </a:rPr>
              <a:t>스펙트럼</a:t>
            </a:r>
          </a:p>
        </p:txBody>
      </p:sp>
      <p:sp>
        <p:nvSpPr>
          <p:cNvPr id="11" name="직사각형 10">
            <a:hlinkClick r:id="rId2"/>
          </p:cNvPr>
          <p:cNvSpPr/>
          <p:nvPr/>
        </p:nvSpPr>
        <p:spPr>
          <a:xfrm>
            <a:off x="3419872" y="3526100"/>
            <a:ext cx="1368152" cy="400110"/>
          </a:xfrm>
          <a:prstGeom prst="rect">
            <a:avLst/>
          </a:prstGeom>
        </p:spPr>
        <p:txBody>
          <a:bodyPr wrap="square">
            <a:spAutoFit/>
          </a:bodyPr>
          <a:lstStyle/>
          <a:p>
            <a:r>
              <a:rPr lang="ko-KR" altLang="en-US" sz="2000" dirty="0">
                <a:solidFill>
                  <a:schemeClr val="accent1">
                    <a:lumMod val="75000"/>
                  </a:schemeClr>
                </a:solidFill>
              </a:rPr>
              <a:t>방향</a:t>
            </a:r>
          </a:p>
        </p:txBody>
      </p:sp>
    </p:spTree>
    <p:extLst>
      <p:ext uri="{BB962C8B-B14F-4D97-AF65-F5344CB8AC3E}">
        <p14:creationId xmlns:p14="http://schemas.microsoft.com/office/powerpoint/2010/main" val="58628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7752" y="59024"/>
            <a:ext cx="6696496" cy="706437"/>
          </a:xfrm>
        </p:spPr>
        <p:txBody>
          <a:bodyPr>
            <a:noAutofit/>
          </a:bodyPr>
          <a:lstStyle/>
          <a:p>
            <a:pPr algn="ctr"/>
            <a:r>
              <a:rPr lang="en-US" altLang="ko-KR" sz="3200" b="1" dirty="0"/>
              <a:t>Summary : Creating Light</a:t>
            </a:r>
            <a:endParaRPr lang="ko-KR" altLang="en-US" sz="3200" b="1" dirty="0"/>
          </a:p>
        </p:txBody>
      </p:sp>
      <p:sp>
        <p:nvSpPr>
          <p:cNvPr id="16" name="제목 1"/>
          <p:cNvSpPr txBox="1">
            <a:spLocks/>
          </p:cNvSpPr>
          <p:nvPr/>
        </p:nvSpPr>
        <p:spPr>
          <a:xfrm>
            <a:off x="862599" y="3230400"/>
            <a:ext cx="7834704" cy="706090"/>
          </a:xfrm>
          <a:prstGeom prst="rect">
            <a:avLst/>
          </a:prstGeom>
        </p:spPr>
        <p:txBody>
          <a:bodyPr vert="horz" lIns="91440" tIns="45720" rIns="91440" bIns="45720" rtlCol="0" anchor="ctr">
            <a:noAutofit/>
          </a:bodyPr>
          <a:lstStyle/>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en-US" altLang="ko-KR" sz="2000" dirty="0">
                <a:latin typeface="+mj-lt"/>
                <a:ea typeface="+mj-ea"/>
                <a:cs typeface="+mj-cs"/>
              </a:rPr>
              <a:t>Light with a very high frequency is impossible to artificially oscillate electrons. When internal </a:t>
            </a:r>
            <a:r>
              <a:rPr lang="en-US" altLang="ko-KR" sz="2000" u="sng" dirty="0">
                <a:latin typeface="+mj-lt"/>
                <a:ea typeface="+mj-ea"/>
                <a:cs typeface="+mj-cs"/>
              </a:rPr>
              <a:t>electrons</a:t>
            </a:r>
            <a:r>
              <a:rPr lang="en-US" altLang="ko-KR" sz="2000" dirty="0">
                <a:latin typeface="+mj-lt"/>
                <a:ea typeface="+mj-ea"/>
                <a:cs typeface="+mj-cs"/>
              </a:rPr>
              <a:t> in atoms, atomic groups, semiconductors, conductors, etc. fall from a high energy level to a low energy level, light is emitted in the visible light region.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en-US" altLang="ko-KR" sz="2000" dirty="0">
                <a:latin typeface="+mj-lt"/>
                <a:ea typeface="+mj-ea"/>
                <a:cs typeface="+mj-cs"/>
              </a:rPr>
              <a:t>A laser is a light that causes all light to travel at the same </a:t>
            </a:r>
            <a:r>
              <a:rPr lang="en-US" altLang="ko-KR" sz="2000" u="sng" dirty="0">
                <a:latin typeface="+mj-lt"/>
                <a:ea typeface="+mj-ea"/>
                <a:cs typeface="+mj-cs"/>
              </a:rPr>
              <a:t>wavelength</a:t>
            </a:r>
            <a:r>
              <a:rPr lang="en-US" altLang="ko-KR" sz="2000" dirty="0">
                <a:latin typeface="+mj-lt"/>
                <a:ea typeface="+mj-ea"/>
                <a:cs typeface="+mj-cs"/>
              </a:rPr>
              <a:t>, same </a:t>
            </a:r>
            <a:r>
              <a:rPr lang="en-US" altLang="ko-KR" sz="2000" u="sng" dirty="0">
                <a:latin typeface="+mj-lt"/>
                <a:ea typeface="+mj-ea"/>
                <a:cs typeface="+mj-cs"/>
              </a:rPr>
              <a:t>direction</a:t>
            </a:r>
            <a:r>
              <a:rPr lang="en-US" altLang="ko-KR" sz="2000" dirty="0">
                <a:latin typeface="+mj-lt"/>
                <a:ea typeface="+mj-ea"/>
                <a:cs typeface="+mj-cs"/>
              </a:rPr>
              <a:t>, and same condensation.</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en-US" altLang="ko-KR" sz="2000" dirty="0">
                <a:latin typeface="+mj-lt"/>
                <a:ea typeface="+mj-ea"/>
                <a:cs typeface="+mj-cs"/>
              </a:rPr>
              <a:t>When the light is transmitted/reflected to the grooved lattice at closely spaced intervals, each wavelength component is separated and the </a:t>
            </a:r>
            <a:r>
              <a:rPr lang="en-US" altLang="ko-KR" sz="2000" u="sng" dirty="0">
                <a:latin typeface="+mj-lt"/>
                <a:ea typeface="+mj-ea"/>
                <a:cs typeface="+mj-cs"/>
              </a:rPr>
              <a:t>spectrum</a:t>
            </a:r>
            <a:r>
              <a:rPr lang="en-US" altLang="ko-KR" sz="2000" dirty="0">
                <a:latin typeface="+mj-lt"/>
                <a:ea typeface="+mj-ea"/>
                <a:cs typeface="+mj-cs"/>
              </a:rPr>
              <a:t> of light can be seen.</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kumimoji="0" lang="ko-KR" altLang="en-US" sz="20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52890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1522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sounds of light">
            <a:hlinkClick r:id="rId2"/>
          </p:cNvPr>
          <p:cNvPicPr>
            <a:picLocks noChangeAspect="1" noChangeArrowheads="1"/>
          </p:cNvPicPr>
          <p:nvPr/>
        </p:nvPicPr>
        <p:blipFill>
          <a:blip r:embed="rId3" cstate="print"/>
          <a:srcRect/>
          <a:stretch>
            <a:fillRect/>
          </a:stretch>
        </p:blipFill>
        <p:spPr bwMode="auto">
          <a:xfrm rot="16200000">
            <a:off x="1143173" y="-1129808"/>
            <a:ext cx="6858001" cy="9117613"/>
          </a:xfrm>
          <a:prstGeom prst="rect">
            <a:avLst/>
          </a:prstGeom>
          <a:noFill/>
        </p:spPr>
      </p:pic>
      <p:pic>
        <p:nvPicPr>
          <p:cNvPr id="9" name="Picture 4" descr="Explosion of Light.jpg"/>
          <p:cNvPicPr>
            <a:picLocks noChangeAspect="1" noChangeArrowheads="1"/>
          </p:cNvPicPr>
          <p:nvPr/>
        </p:nvPicPr>
        <p:blipFill>
          <a:blip r:embed="rId4" cstate="print"/>
          <a:srcRect/>
          <a:stretch>
            <a:fillRect/>
          </a:stretch>
        </p:blipFill>
        <p:spPr bwMode="auto">
          <a:xfrm>
            <a:off x="9396536" y="2492896"/>
            <a:ext cx="2496277" cy="1872208"/>
          </a:xfrm>
          <a:prstGeom prst="rect">
            <a:avLst/>
          </a:prstGeom>
          <a:noFill/>
        </p:spPr>
      </p:pic>
      <p:sp>
        <p:nvSpPr>
          <p:cNvPr id="6" name="제목 1"/>
          <p:cNvSpPr txBox="1">
            <a:spLocks/>
          </p:cNvSpPr>
          <p:nvPr/>
        </p:nvSpPr>
        <p:spPr>
          <a:xfrm>
            <a:off x="1691680" y="2722910"/>
            <a:ext cx="5760640" cy="70609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b="1" dirty="0">
                <a:ln w="28575">
                  <a:solidFill>
                    <a:schemeClr val="accent4">
                      <a:lumMod val="50000"/>
                    </a:schemeClr>
                  </a:solidFill>
                  <a:prstDash val="solid"/>
                </a:ln>
                <a:solidFill>
                  <a:srgbClr val="FFFF00"/>
                </a:solidFill>
                <a:effectLst>
                  <a:glow rad="101600">
                    <a:schemeClr val="accent2">
                      <a:satMod val="175000"/>
                      <a:alpha val="40000"/>
                    </a:schemeClr>
                  </a:glow>
                  <a:outerShdw blurRad="50000" dist="50800" dir="7500000" algn="tl">
                    <a:srgbClr val="000000">
                      <a:shade val="5000"/>
                      <a:alpha val="35000"/>
                    </a:srgbClr>
                  </a:outerShdw>
                </a:effectLst>
              </a:rPr>
              <a:t>3.</a:t>
            </a:r>
            <a:r>
              <a:rPr lang="ko-KR" altLang="en-US" b="1" dirty="0">
                <a:ln w="28575">
                  <a:solidFill>
                    <a:schemeClr val="accent4">
                      <a:lumMod val="50000"/>
                    </a:schemeClr>
                  </a:solidFill>
                  <a:prstDash val="solid"/>
                </a:ln>
                <a:solidFill>
                  <a:srgbClr val="FFFF00"/>
                </a:solidFill>
                <a:effectLst>
                  <a:glow rad="101600">
                    <a:schemeClr val="accent2">
                      <a:satMod val="175000"/>
                      <a:alpha val="40000"/>
                    </a:schemeClr>
                  </a:glow>
                  <a:outerShdw blurRad="50000" dist="50800" dir="7500000" algn="tl">
                    <a:srgbClr val="000000">
                      <a:shade val="5000"/>
                      <a:alpha val="35000"/>
                    </a:srgbClr>
                  </a:outerShdw>
                </a:effectLst>
              </a:rPr>
              <a:t> </a:t>
            </a:r>
            <a:r>
              <a:rPr lang="en-US" altLang="ko-KR" b="1" dirty="0">
                <a:ln w="28575">
                  <a:solidFill>
                    <a:schemeClr val="accent4">
                      <a:lumMod val="50000"/>
                    </a:schemeClr>
                  </a:solidFill>
                  <a:prstDash val="solid"/>
                </a:ln>
                <a:solidFill>
                  <a:srgbClr val="FFFF00"/>
                </a:solidFill>
                <a:effectLst>
                  <a:glow rad="101600">
                    <a:schemeClr val="accent2">
                      <a:satMod val="175000"/>
                      <a:alpha val="40000"/>
                    </a:schemeClr>
                  </a:glow>
                  <a:outerShdw blurRad="50000" dist="50800" dir="7500000" algn="tl">
                    <a:srgbClr val="000000">
                      <a:shade val="5000"/>
                      <a:alpha val="35000"/>
                    </a:srgbClr>
                  </a:outerShdw>
                </a:effectLst>
              </a:rPr>
              <a:t>Deceiving Color</a:t>
            </a:r>
          </a:p>
          <a:p>
            <a:r>
              <a:rPr lang="ko-KR" altLang="en-US" b="1" dirty="0">
                <a:ln w="28575">
                  <a:solidFill>
                    <a:schemeClr val="accent4">
                      <a:lumMod val="50000"/>
                    </a:schemeClr>
                  </a:solidFill>
                  <a:prstDash val="solid"/>
                </a:ln>
                <a:solidFill>
                  <a:srgbClr val="FFFF00"/>
                </a:solidFill>
                <a:effectLst>
                  <a:glow rad="101600">
                    <a:schemeClr val="accent2">
                      <a:satMod val="175000"/>
                      <a:alpha val="40000"/>
                    </a:schemeClr>
                  </a:glow>
                  <a:outerShdw blurRad="50000" dist="50800" dir="7500000" algn="tl">
                    <a:srgbClr val="000000">
                      <a:shade val="5000"/>
                      <a:alpha val="35000"/>
                    </a:srgbClr>
                  </a:outerShdw>
                </a:effectLst>
              </a:rPr>
              <a:t>색을 속이다</a:t>
            </a:r>
            <a:r>
              <a:rPr lang="en-US" altLang="ko-KR" b="1" dirty="0">
                <a:ln w="28575">
                  <a:solidFill>
                    <a:schemeClr val="accent4">
                      <a:lumMod val="50000"/>
                    </a:schemeClr>
                  </a:solidFill>
                  <a:prstDash val="solid"/>
                </a:ln>
                <a:solidFill>
                  <a:srgbClr val="FFFF00"/>
                </a:solidFill>
                <a:effectLst>
                  <a:glow rad="101600">
                    <a:schemeClr val="accent2">
                      <a:satMod val="175000"/>
                      <a:alpha val="40000"/>
                    </a:schemeClr>
                  </a:glow>
                  <a:outerShdw blurRad="50000" dist="50800" dir="7500000" algn="tl">
                    <a:srgbClr val="000000">
                      <a:shade val="5000"/>
                      <a:alpha val="35000"/>
                    </a:srgbClr>
                  </a:outerShdw>
                </a:effectLst>
              </a:rPr>
              <a:t> </a:t>
            </a:r>
            <a:endParaRPr lang="ko-KR" altLang="en-US" b="1" dirty="0">
              <a:ln w="28575">
                <a:solidFill>
                  <a:schemeClr val="accent4">
                    <a:lumMod val="50000"/>
                  </a:schemeClr>
                </a:solidFill>
                <a:prstDash val="solid"/>
              </a:ln>
              <a:solidFill>
                <a:srgbClr val="FFFF00"/>
              </a:solidFill>
              <a:effectLst>
                <a:glow rad="101600">
                  <a:schemeClr val="accent2">
                    <a:satMod val="175000"/>
                    <a:alpha val="40000"/>
                  </a:schemeClr>
                </a:glow>
                <a:outerShdw blurRad="50000" dist="50800" dir="7500000" algn="tl">
                  <a:srgbClr val="000000">
                    <a:shade val="5000"/>
                    <a:alpha val="35000"/>
                  </a:srgbClr>
                </a:outerShdw>
              </a:effectLst>
            </a:endParaRPr>
          </a:p>
        </p:txBody>
      </p:sp>
      <p:sp>
        <p:nvSpPr>
          <p:cNvPr id="10" name="제목 1"/>
          <p:cNvSpPr txBox="1">
            <a:spLocks/>
          </p:cNvSpPr>
          <p:nvPr/>
        </p:nvSpPr>
        <p:spPr>
          <a:xfrm>
            <a:off x="89756" y="116632"/>
            <a:ext cx="8964488" cy="706090"/>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3200" b="1" dirty="0" err="1">
                <a:ln w="18000">
                  <a:solidFill>
                    <a:schemeClr val="accent2">
                      <a:satMod val="140000"/>
                    </a:schemeClr>
                  </a:solidFill>
                  <a:prstDash val="solid"/>
                  <a:miter lim="800000"/>
                </a:ln>
                <a:noFill/>
                <a:effectLst>
                  <a:outerShdw blurRad="25500" dist="23000" dir="7020000" algn="tl">
                    <a:srgbClr val="000000">
                      <a:alpha val="50000"/>
                    </a:srgbClr>
                  </a:outerShdw>
                </a:effectLst>
              </a:rPr>
              <a:t>Ch</a:t>
            </a:r>
            <a:r>
              <a:rPr lang="en-US" altLang="ko-KR"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rPr>
              <a:t> 5. Light and Electromagnetic wave</a:t>
            </a:r>
            <a:endParaRPr lang="ko-KR" altLang="en-US" sz="3200" b="1" dirty="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1648280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1" name="Picture 5" descr="Black Cat With Black Eyes">
            <a:hlinkClick r:id="rId2"/>
          </p:cNvPr>
          <p:cNvPicPr>
            <a:picLocks noChangeAspect="1" noChangeArrowheads="1"/>
          </p:cNvPicPr>
          <p:nvPr/>
        </p:nvPicPr>
        <p:blipFill>
          <a:blip r:embed="rId3" cstate="print"/>
          <a:srcRect/>
          <a:stretch>
            <a:fillRect/>
          </a:stretch>
        </p:blipFill>
        <p:spPr bwMode="auto">
          <a:xfrm>
            <a:off x="3707904" y="2996952"/>
            <a:ext cx="5292080" cy="3307550"/>
          </a:xfrm>
          <a:prstGeom prst="rect">
            <a:avLst/>
          </a:prstGeom>
          <a:noFill/>
        </p:spPr>
      </p:pic>
      <p:pic>
        <p:nvPicPr>
          <p:cNvPr id="45059" name="Picture 3"/>
          <p:cNvPicPr>
            <a:picLocks noChangeAspect="1" noChangeArrowheads="1"/>
          </p:cNvPicPr>
          <p:nvPr/>
        </p:nvPicPr>
        <p:blipFill>
          <a:blip r:embed="rId4" cstate="print"/>
          <a:srcRect/>
          <a:stretch>
            <a:fillRect/>
          </a:stretch>
        </p:blipFill>
        <p:spPr bwMode="auto">
          <a:xfrm>
            <a:off x="0" y="1484784"/>
            <a:ext cx="4139952" cy="4029552"/>
          </a:xfrm>
          <a:prstGeom prst="rect">
            <a:avLst/>
          </a:prstGeom>
          <a:noFill/>
          <a:ln w="9525">
            <a:noFill/>
            <a:miter lim="800000"/>
            <a:headEnd/>
            <a:tailEnd/>
          </a:ln>
        </p:spPr>
      </p:pic>
      <p:pic>
        <p:nvPicPr>
          <p:cNvPr id="45058" name="Picture 2" descr="Red Desktop Wallpaper - red Wallpaper"/>
          <p:cNvPicPr>
            <a:picLocks noChangeAspect="1" noChangeArrowheads="1"/>
          </p:cNvPicPr>
          <p:nvPr/>
        </p:nvPicPr>
        <p:blipFill>
          <a:blip r:embed="rId5" cstate="print"/>
          <a:srcRect/>
          <a:stretch>
            <a:fillRect/>
          </a:stretch>
        </p:blipFill>
        <p:spPr bwMode="auto">
          <a:xfrm>
            <a:off x="3707904" y="0"/>
            <a:ext cx="3995936" cy="2996952"/>
          </a:xfrm>
          <a:prstGeom prst="rect">
            <a:avLst/>
          </a:prstGeom>
          <a:noFill/>
        </p:spPr>
      </p:pic>
      <p:sp>
        <p:nvSpPr>
          <p:cNvPr id="3" name="위쪽 화살표 2"/>
          <p:cNvSpPr/>
          <p:nvPr/>
        </p:nvSpPr>
        <p:spPr>
          <a:xfrm rot="13629335">
            <a:off x="6730283" y="445002"/>
            <a:ext cx="914121" cy="953916"/>
          </a:xfrm>
          <a:prstGeom prst="upArrow">
            <a:avLst>
              <a:gd name="adj1" fmla="val 73096"/>
              <a:gd name="adj2" fmla="val 26904"/>
            </a:avLst>
          </a:prstGeom>
          <a:blipFill dpi="0" rotWithShape="1">
            <a:blip r:embed="rId6"/>
            <a:srcRect/>
            <a:stretch>
              <a:fillRect l="11000" t="-4000" r="-2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위쪽 화살표 3"/>
          <p:cNvSpPr/>
          <p:nvPr/>
        </p:nvSpPr>
        <p:spPr>
          <a:xfrm rot="18676461">
            <a:off x="6101917" y="534194"/>
            <a:ext cx="504056" cy="792088"/>
          </a:xfrm>
          <a:prstGeom prst="upArrow">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위쪽 화살표 9"/>
          <p:cNvSpPr/>
          <p:nvPr/>
        </p:nvSpPr>
        <p:spPr>
          <a:xfrm rot="13629335">
            <a:off x="2623452" y="1667281"/>
            <a:ext cx="914121" cy="953916"/>
          </a:xfrm>
          <a:prstGeom prst="upArrow">
            <a:avLst>
              <a:gd name="adj1" fmla="val 73096"/>
              <a:gd name="adj2" fmla="val 26904"/>
            </a:avLst>
          </a:prstGeom>
          <a:blipFill dpi="0" rotWithShape="1">
            <a:blip r:embed="rId6"/>
            <a:srcRect/>
            <a:stretch>
              <a:fillRect l="11000" t="-4000" r="-2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위쪽 화살표 10"/>
          <p:cNvSpPr/>
          <p:nvPr/>
        </p:nvSpPr>
        <p:spPr>
          <a:xfrm rot="19125720">
            <a:off x="1877950" y="1688337"/>
            <a:ext cx="683320" cy="953916"/>
          </a:xfrm>
          <a:prstGeom prst="upArrow">
            <a:avLst>
              <a:gd name="adj1" fmla="val 73096"/>
              <a:gd name="adj2" fmla="val 26904"/>
            </a:avLst>
          </a:prstGeom>
          <a:blipFill dpi="0" rotWithShape="1">
            <a:blip r:embed="rId6"/>
            <a:srcRect/>
            <a:stretch>
              <a:fillRect l="11000" t="-4000" r="-2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위쪽 화살표 11"/>
          <p:cNvSpPr/>
          <p:nvPr/>
        </p:nvSpPr>
        <p:spPr>
          <a:xfrm rot="13629335">
            <a:off x="7727780" y="4173768"/>
            <a:ext cx="914121" cy="953916"/>
          </a:xfrm>
          <a:prstGeom prst="upArrow">
            <a:avLst>
              <a:gd name="adj1" fmla="val 73096"/>
              <a:gd name="adj2" fmla="val 26904"/>
            </a:avLst>
          </a:prstGeom>
          <a:blipFill dpi="0" rotWithShape="1">
            <a:blip r:embed="rId6"/>
            <a:srcRect/>
            <a:stretch>
              <a:fillRect l="11000" t="-4000" r="-2000"/>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3600450" y="188913"/>
            <a:ext cx="5543550" cy="781050"/>
          </a:xfrm>
        </p:spPr>
        <p:txBody>
          <a:bodyPr>
            <a:noAutofit/>
          </a:bodyPr>
          <a:lstStyle/>
          <a:p>
            <a:pPr algn="l"/>
            <a:r>
              <a:rPr lang="ko-KR" altLang="en-US" sz="3600" dirty="0">
                <a:solidFill>
                  <a:schemeClr val="bg1"/>
                </a:solidFill>
              </a:rPr>
              <a:t>색은 두뇌에서 결정된다</a:t>
            </a:r>
          </a:p>
        </p:txBody>
      </p:sp>
      <p:sp>
        <p:nvSpPr>
          <p:cNvPr id="7" name="직사각형 6"/>
          <p:cNvSpPr/>
          <p:nvPr/>
        </p:nvSpPr>
        <p:spPr>
          <a:xfrm>
            <a:off x="107504" y="6381328"/>
            <a:ext cx="1879041" cy="338554"/>
          </a:xfrm>
          <a:prstGeom prst="rect">
            <a:avLst/>
          </a:prstGeom>
        </p:spPr>
        <p:txBody>
          <a:bodyPr wrap="none">
            <a:spAutoFit/>
          </a:bodyPr>
          <a:lstStyle/>
          <a:p>
            <a:r>
              <a:rPr lang="en-US" altLang="ko-KR" sz="1600" dirty="0"/>
              <a:t>5</a:t>
            </a:r>
            <a:r>
              <a:rPr lang="ko-KR" altLang="en-US" sz="1600" dirty="0"/>
              <a:t>장 빛과 전자기파</a:t>
            </a:r>
          </a:p>
        </p:txBody>
      </p:sp>
      <p:sp>
        <p:nvSpPr>
          <p:cNvPr id="15" name="직사각형 14"/>
          <p:cNvSpPr/>
          <p:nvPr/>
        </p:nvSpPr>
        <p:spPr>
          <a:xfrm>
            <a:off x="7020272" y="6381328"/>
            <a:ext cx="1103187" cy="338554"/>
          </a:xfrm>
          <a:prstGeom prst="rect">
            <a:avLst/>
          </a:prstGeom>
        </p:spPr>
        <p:txBody>
          <a:bodyPr wrap="none">
            <a:spAutoFit/>
          </a:bodyPr>
          <a:lstStyle/>
          <a:p>
            <a:r>
              <a:rPr lang="en-US" altLang="ko-KR" sz="1600" dirty="0"/>
              <a:t>2. </a:t>
            </a:r>
            <a:r>
              <a:rPr lang="ko-KR" altLang="en-US" sz="1600" dirty="0"/>
              <a:t>빛과 색</a:t>
            </a:r>
          </a:p>
        </p:txBody>
      </p:sp>
      <p:sp>
        <p:nvSpPr>
          <p:cNvPr id="8" name="직사각형 7"/>
          <p:cNvSpPr/>
          <p:nvPr/>
        </p:nvSpPr>
        <p:spPr>
          <a:xfrm>
            <a:off x="395536" y="3284985"/>
            <a:ext cx="2525050" cy="584775"/>
          </a:xfrm>
          <a:prstGeom prst="rect">
            <a:avLst/>
          </a:prstGeom>
        </p:spPr>
        <p:txBody>
          <a:bodyPr wrap="none">
            <a:spAutoFit/>
          </a:bodyPr>
          <a:lstStyle/>
          <a:p>
            <a:r>
              <a:rPr lang="ko-KR" altLang="en-US" sz="1600" dirty="0">
                <a:solidFill>
                  <a:schemeClr val="bg1"/>
                </a:solidFill>
              </a:rPr>
              <a:t>눈의 감도는 인간이 만든 </a:t>
            </a:r>
            <a:endParaRPr lang="en-US" altLang="ko-KR" sz="1600" dirty="0">
              <a:solidFill>
                <a:schemeClr val="bg1"/>
              </a:solidFill>
            </a:endParaRPr>
          </a:p>
          <a:p>
            <a:r>
              <a:rPr lang="ko-KR" altLang="en-US" sz="1600" dirty="0">
                <a:solidFill>
                  <a:schemeClr val="bg1"/>
                </a:solidFill>
              </a:rPr>
              <a:t>어떤 장비보다 뛰어나다</a:t>
            </a:r>
          </a:p>
        </p:txBody>
      </p:sp>
      <p:sp>
        <p:nvSpPr>
          <p:cNvPr id="4849" name="제목 1"/>
          <p:cNvSpPr txBox="1">
            <a:spLocks/>
          </p:cNvSpPr>
          <p:nvPr/>
        </p:nvSpPr>
        <p:spPr>
          <a:xfrm>
            <a:off x="2195736" y="332656"/>
            <a:ext cx="5544616" cy="78076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3600" b="0" i="0" u="none" strike="noStrike" kern="1200" cap="none" spc="0" normalizeH="0" baseline="0" noProof="0" dirty="0">
                <a:ln>
                  <a:noFill/>
                </a:ln>
                <a:solidFill>
                  <a:schemeClr val="bg1"/>
                </a:solidFill>
                <a:effectLst/>
                <a:uLnTx/>
                <a:uFillTx/>
                <a:latin typeface="+mj-lt"/>
                <a:ea typeface="+mj-ea"/>
                <a:cs typeface="+mj-cs"/>
              </a:rPr>
              <a:t>모니터는 우리를 속인다</a:t>
            </a:r>
          </a:p>
        </p:txBody>
      </p:sp>
      <p:pic>
        <p:nvPicPr>
          <p:cNvPr id="3318" name="Picture 3"/>
          <p:cNvPicPr>
            <a:picLocks noChangeAspect="1" noChangeArrowheads="1"/>
          </p:cNvPicPr>
          <p:nvPr/>
        </p:nvPicPr>
        <p:blipFill>
          <a:blip r:embed="rId2" cstate="print"/>
          <a:srcRect l="372" t="224" r="423"/>
          <a:stretch>
            <a:fillRect/>
          </a:stretch>
        </p:blipFill>
        <p:spPr bwMode="auto">
          <a:xfrm>
            <a:off x="0" y="0"/>
            <a:ext cx="9144000" cy="6858000"/>
          </a:xfrm>
          <a:prstGeom prst="rect">
            <a:avLst/>
          </a:prstGeom>
          <a:noFill/>
          <a:ln w="9525">
            <a:noFill/>
            <a:miter lim="800000"/>
            <a:headEnd/>
            <a:tailEnd/>
          </a:ln>
        </p:spPr>
      </p:pic>
      <p:sp>
        <p:nvSpPr>
          <p:cNvPr id="9" name="제목 1"/>
          <p:cNvSpPr txBox="1">
            <a:spLocks/>
          </p:cNvSpPr>
          <p:nvPr/>
        </p:nvSpPr>
        <p:spPr>
          <a:xfrm>
            <a:off x="539552" y="144308"/>
            <a:ext cx="7344816" cy="1288642"/>
          </a:xfrm>
          <a:prstGeom prst="rect">
            <a:avLst/>
          </a:prstGeom>
          <a:solidFill>
            <a:srgbClr val="000000">
              <a:alpha val="43137"/>
            </a:srgbClr>
          </a:solidFill>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2600" dirty="0">
                <a:solidFill>
                  <a:schemeClr val="bg1"/>
                </a:solidFill>
              </a:rPr>
              <a:t>Q. Physical difference among red, yellow, blue colors ?</a:t>
            </a:r>
          </a:p>
          <a:p>
            <a:pPr algn="l"/>
            <a:r>
              <a:rPr lang="ko-KR" altLang="en-US" sz="2600" dirty="0" err="1">
                <a:solidFill>
                  <a:schemeClr val="bg1"/>
                </a:solidFill>
              </a:rPr>
              <a:t>빨강빛</a:t>
            </a:r>
            <a:r>
              <a:rPr lang="en-US" altLang="ko-KR" sz="2600" dirty="0">
                <a:solidFill>
                  <a:schemeClr val="bg1"/>
                </a:solidFill>
              </a:rPr>
              <a:t>, </a:t>
            </a:r>
            <a:r>
              <a:rPr lang="ko-KR" altLang="en-US" sz="2600" dirty="0" err="1">
                <a:solidFill>
                  <a:schemeClr val="bg1"/>
                </a:solidFill>
              </a:rPr>
              <a:t>노랑빛</a:t>
            </a:r>
            <a:r>
              <a:rPr lang="en-US" altLang="ko-KR" sz="2600" dirty="0">
                <a:solidFill>
                  <a:schemeClr val="bg1"/>
                </a:solidFill>
              </a:rPr>
              <a:t>, </a:t>
            </a:r>
            <a:r>
              <a:rPr lang="ko-KR" altLang="en-US" sz="2600" dirty="0" err="1">
                <a:solidFill>
                  <a:schemeClr val="bg1"/>
                </a:solidFill>
              </a:rPr>
              <a:t>파랑빛의</a:t>
            </a:r>
            <a:r>
              <a:rPr lang="ko-KR" altLang="en-US" sz="2600" dirty="0">
                <a:solidFill>
                  <a:schemeClr val="bg1"/>
                </a:solidFill>
              </a:rPr>
              <a:t> 물리적 차이는</a:t>
            </a:r>
            <a:r>
              <a:rPr lang="en-US" altLang="ko-KR" sz="2600" dirty="0">
                <a:solidFill>
                  <a:schemeClr val="bg1"/>
                </a:solidFill>
              </a:rPr>
              <a:t>?</a:t>
            </a:r>
            <a:r>
              <a:rPr lang="ko-KR" altLang="en-US" sz="2600" dirty="0">
                <a:solidFill>
                  <a:schemeClr val="bg1"/>
                </a:solidFill>
              </a:rPr>
              <a:t> </a:t>
            </a:r>
          </a:p>
        </p:txBody>
      </p:sp>
      <p:sp>
        <p:nvSpPr>
          <p:cNvPr id="10" name="제목 1"/>
          <p:cNvSpPr txBox="1">
            <a:spLocks/>
          </p:cNvSpPr>
          <p:nvPr/>
        </p:nvSpPr>
        <p:spPr>
          <a:xfrm>
            <a:off x="107504" y="2785954"/>
            <a:ext cx="8928992" cy="1723165"/>
          </a:xfrm>
          <a:prstGeom prst="rect">
            <a:avLst/>
          </a:prstGeom>
          <a:solidFill>
            <a:srgbClr val="000000">
              <a:alpha val="41961"/>
            </a:srgbClr>
          </a:solidFill>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2600" b="0" i="0" u="none" strike="noStrike" kern="1200" cap="none" spc="0" normalizeH="0" baseline="0" noProof="0" dirty="0">
                <a:ln>
                  <a:noFill/>
                </a:ln>
                <a:solidFill>
                  <a:schemeClr val="bg1"/>
                </a:solidFill>
                <a:effectLst/>
                <a:uLnTx/>
                <a:uFillTx/>
                <a:latin typeface="+mj-lt"/>
                <a:ea typeface="+mj-ea"/>
                <a:cs typeface="+mj-cs"/>
              </a:rPr>
              <a:t>Q. How</a:t>
            </a:r>
            <a:r>
              <a:rPr kumimoji="0" lang="en-US" altLang="ko-KR" sz="2600" b="0" i="0" u="none" strike="noStrike" kern="1200" cap="none" spc="0" normalizeH="0" noProof="0" dirty="0">
                <a:ln>
                  <a:noFill/>
                </a:ln>
                <a:solidFill>
                  <a:schemeClr val="bg1"/>
                </a:solidFill>
                <a:effectLst/>
                <a:uLnTx/>
                <a:uFillTx/>
                <a:latin typeface="+mj-lt"/>
                <a:ea typeface="+mj-ea"/>
                <a:cs typeface="+mj-cs"/>
              </a:rPr>
              <a:t> does a monitor or smartphone produce tens of different wavelengths of light ?</a:t>
            </a:r>
            <a:endParaRPr kumimoji="0" lang="en-US" altLang="ko-KR" sz="2600" b="0" i="0" u="none" strike="noStrike" kern="1200" cap="none" spc="0" normalizeH="0" baseline="0" noProof="0" dirty="0">
              <a:ln>
                <a:noFill/>
              </a:ln>
              <a:solidFill>
                <a:schemeClr val="bg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2600" b="0" i="0" u="none" strike="noStrike" kern="1200" cap="none" spc="0" normalizeH="0" baseline="0" noProof="0" dirty="0">
                <a:ln>
                  <a:noFill/>
                </a:ln>
                <a:solidFill>
                  <a:schemeClr val="bg1"/>
                </a:solidFill>
                <a:effectLst/>
                <a:uLnTx/>
                <a:uFillTx/>
                <a:latin typeface="+mj-lt"/>
                <a:ea typeface="+mj-ea"/>
                <a:cs typeface="+mj-cs"/>
              </a:rPr>
              <a:t>모니터나 휴대폰은 어떻게 수만 가지의 다른</a:t>
            </a:r>
            <a:r>
              <a:rPr lang="en-US" altLang="ko-KR" sz="2600" dirty="0">
                <a:solidFill>
                  <a:schemeClr val="bg1"/>
                </a:solidFill>
                <a:latin typeface="+mj-lt"/>
                <a:ea typeface="+mj-ea"/>
                <a:cs typeface="+mj-cs"/>
              </a:rPr>
              <a:t> </a:t>
            </a:r>
            <a:r>
              <a:rPr kumimoji="0" lang="ko-KR" altLang="en-US" sz="2600" b="0" i="0" u="none" strike="noStrike" kern="1200" cap="none" spc="0" normalizeH="0" baseline="0" noProof="0" dirty="0">
                <a:ln>
                  <a:noFill/>
                </a:ln>
                <a:solidFill>
                  <a:schemeClr val="bg1"/>
                </a:solidFill>
                <a:effectLst/>
                <a:uLnTx/>
                <a:uFillTx/>
                <a:latin typeface="+mj-lt"/>
                <a:ea typeface="+mj-ea"/>
                <a:cs typeface="+mj-cs"/>
              </a:rPr>
              <a:t>파장의 빛을 만드나</a:t>
            </a:r>
            <a:r>
              <a:rPr kumimoji="0" lang="en-US" altLang="ko-KR" sz="2600" b="0" i="0" u="none" strike="noStrike" kern="1200" cap="none" spc="0" normalizeH="0" baseline="0" noProof="0" dirty="0">
                <a:ln>
                  <a:noFill/>
                </a:ln>
                <a:solidFill>
                  <a:schemeClr val="bg1"/>
                </a:solidFill>
                <a:effectLst/>
                <a:uLnTx/>
                <a:uFillTx/>
                <a:latin typeface="+mj-lt"/>
                <a:ea typeface="+mj-ea"/>
                <a:cs typeface="+mj-cs"/>
              </a:rPr>
              <a:t>?</a:t>
            </a:r>
            <a:endParaRPr kumimoji="0" lang="ko-KR" altLang="en-US" sz="2600" b="0" i="0" u="none" strike="noStrike" kern="1200" cap="none" spc="0" normalizeH="0" baseline="0" noProof="0" dirty="0">
              <a:ln>
                <a:noFill/>
              </a:ln>
              <a:solidFill>
                <a:schemeClr val="bg1"/>
              </a:solidFill>
              <a:effectLst/>
              <a:uLnTx/>
              <a:uFillTx/>
              <a:latin typeface="+mj-lt"/>
              <a:ea typeface="+mj-ea"/>
              <a:cs typeface="+mj-cs"/>
            </a:endParaRPr>
          </a:p>
        </p:txBody>
      </p:sp>
      <p:sp>
        <p:nvSpPr>
          <p:cNvPr id="11" name="제목 1"/>
          <p:cNvSpPr txBox="1">
            <a:spLocks/>
          </p:cNvSpPr>
          <p:nvPr/>
        </p:nvSpPr>
        <p:spPr>
          <a:xfrm>
            <a:off x="1032672" y="1634731"/>
            <a:ext cx="7632848" cy="852342"/>
          </a:xfrm>
          <a:prstGeom prst="rect">
            <a:avLst/>
          </a:prstGeom>
          <a:solidFill>
            <a:srgbClr val="000000">
              <a:alpha val="43137"/>
            </a:srgbClr>
          </a:solidFill>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lang="en-US" altLang="ko-KR" sz="2600" dirty="0">
                <a:solidFill>
                  <a:schemeClr val="bg1"/>
                </a:solidFill>
                <a:latin typeface="+mj-lt"/>
                <a:ea typeface="+mj-ea"/>
                <a:cs typeface="+mj-cs"/>
              </a:rPr>
              <a:t>Wavelength(or frequency) is different.</a:t>
            </a:r>
            <a:endParaRPr kumimoji="0" lang="en-US" altLang="ko-KR" sz="2600" b="0" i="0" u="none" strike="noStrike" kern="1200" cap="none" spc="0" normalizeH="0" baseline="0" noProof="0" dirty="0">
              <a:ln>
                <a:noFill/>
              </a:ln>
              <a:solidFill>
                <a:schemeClr val="bg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2600" b="0" i="0" u="none" strike="noStrike" kern="1200" cap="none" spc="0" normalizeH="0" baseline="0" noProof="0" dirty="0">
                <a:ln>
                  <a:noFill/>
                </a:ln>
                <a:solidFill>
                  <a:schemeClr val="bg1"/>
                </a:solidFill>
                <a:effectLst/>
                <a:uLnTx/>
                <a:uFillTx/>
                <a:latin typeface="+mj-lt"/>
                <a:ea typeface="+mj-ea"/>
                <a:cs typeface="+mj-cs"/>
              </a:rPr>
              <a:t>파장</a:t>
            </a:r>
            <a:r>
              <a:rPr kumimoji="0" lang="en-US" altLang="ko-KR" sz="2600" b="0" i="0" u="none" strike="noStrike" kern="1200" cap="none" spc="0" normalizeH="0" baseline="0" noProof="0" dirty="0">
                <a:ln>
                  <a:noFill/>
                </a:ln>
                <a:solidFill>
                  <a:schemeClr val="bg1"/>
                </a:solidFill>
                <a:effectLst/>
                <a:uLnTx/>
                <a:uFillTx/>
                <a:latin typeface="+mj-lt"/>
                <a:ea typeface="+mj-ea"/>
                <a:cs typeface="+mj-cs"/>
              </a:rPr>
              <a:t>(</a:t>
            </a:r>
            <a:r>
              <a:rPr kumimoji="0" lang="ko-KR" altLang="en-US" sz="2600" b="0" i="0" u="none" strike="noStrike" kern="1200" cap="none" spc="0" normalizeH="0" baseline="0" noProof="0" dirty="0">
                <a:ln>
                  <a:noFill/>
                </a:ln>
                <a:solidFill>
                  <a:schemeClr val="bg1"/>
                </a:solidFill>
                <a:effectLst/>
                <a:uLnTx/>
                <a:uFillTx/>
                <a:latin typeface="+mj-lt"/>
                <a:ea typeface="+mj-ea"/>
                <a:cs typeface="+mj-cs"/>
              </a:rPr>
              <a:t>또는 주파수</a:t>
            </a:r>
            <a:r>
              <a:rPr kumimoji="0" lang="en-US" altLang="ko-KR" sz="2600" b="0" i="0" u="none" strike="noStrike" kern="1200" cap="none" spc="0" normalizeH="0" baseline="0" noProof="0" dirty="0">
                <a:ln>
                  <a:noFill/>
                </a:ln>
                <a:solidFill>
                  <a:schemeClr val="bg1"/>
                </a:solidFill>
                <a:effectLst/>
                <a:uLnTx/>
                <a:uFillTx/>
                <a:latin typeface="+mj-lt"/>
                <a:ea typeface="+mj-ea"/>
                <a:cs typeface="+mj-cs"/>
              </a:rPr>
              <a:t>)</a:t>
            </a:r>
            <a:r>
              <a:rPr kumimoji="0" lang="ko-KR" altLang="en-US" sz="2600" b="0" i="0" u="none" strike="noStrike" kern="1200" cap="none" spc="0" normalizeH="0" baseline="0" noProof="0" dirty="0">
                <a:ln>
                  <a:noFill/>
                </a:ln>
                <a:solidFill>
                  <a:schemeClr val="bg1"/>
                </a:solidFill>
                <a:effectLst/>
                <a:uLnTx/>
                <a:uFillTx/>
                <a:latin typeface="+mj-lt"/>
                <a:ea typeface="+mj-ea"/>
                <a:cs typeface="+mj-cs"/>
              </a:rPr>
              <a:t>가 서로 다르다</a:t>
            </a:r>
            <a:r>
              <a:rPr kumimoji="0" lang="en-US" altLang="ko-KR" sz="2600" b="0" i="0" u="none" strike="noStrike" kern="1200" cap="none" spc="0" normalizeH="0" baseline="0" noProof="0" dirty="0">
                <a:ln>
                  <a:noFill/>
                </a:ln>
                <a:solidFill>
                  <a:schemeClr val="bg1"/>
                </a:solidFill>
                <a:effectLst/>
                <a:uLnTx/>
                <a:uFillTx/>
                <a:latin typeface="+mj-lt"/>
                <a:ea typeface="+mj-ea"/>
                <a:cs typeface="+mj-cs"/>
              </a:rPr>
              <a:t>.</a:t>
            </a:r>
            <a:endParaRPr kumimoji="0" lang="ko-KR" altLang="en-US" sz="2600" b="0" i="0" u="none" strike="noStrike" kern="1200" cap="none" spc="0" normalizeH="0" baseline="0" noProof="0" dirty="0">
              <a:ln>
                <a:noFill/>
              </a:ln>
              <a:solidFill>
                <a:schemeClr val="bg1"/>
              </a:solidFill>
              <a:effectLst/>
              <a:uLnTx/>
              <a:uFillTx/>
              <a:latin typeface="+mj-lt"/>
              <a:ea typeface="+mj-ea"/>
              <a:cs typeface="+mj-cs"/>
            </a:endParaRPr>
          </a:p>
        </p:txBody>
      </p:sp>
      <p:sp>
        <p:nvSpPr>
          <p:cNvPr id="12" name="제목 1"/>
          <p:cNvSpPr txBox="1">
            <a:spLocks/>
          </p:cNvSpPr>
          <p:nvPr/>
        </p:nvSpPr>
        <p:spPr>
          <a:xfrm>
            <a:off x="539552" y="4731334"/>
            <a:ext cx="8064896" cy="1433970"/>
          </a:xfrm>
          <a:prstGeom prst="rect">
            <a:avLst/>
          </a:prstGeom>
          <a:solidFill>
            <a:srgbClr val="000000">
              <a:alpha val="41961"/>
            </a:srgbClr>
          </a:solidFill>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2600" b="0" i="0" u="none" strike="noStrike" kern="1200" cap="none" spc="0" normalizeH="0" baseline="0" noProof="0" dirty="0">
                <a:ln>
                  <a:noFill/>
                </a:ln>
                <a:solidFill>
                  <a:schemeClr val="bg1"/>
                </a:solidFill>
                <a:effectLst/>
                <a:uLnTx/>
                <a:uFillTx/>
                <a:latin typeface="+mj-lt"/>
                <a:ea typeface="+mj-ea"/>
                <a:cs typeface="+mj-cs"/>
              </a:rPr>
              <a:t>Q. How does</a:t>
            </a:r>
            <a:r>
              <a:rPr kumimoji="0" lang="en-US" altLang="ko-KR" sz="2600" b="0" i="0" u="none" strike="noStrike" kern="1200" cap="none" spc="0" normalizeH="0" noProof="0" dirty="0">
                <a:ln>
                  <a:noFill/>
                </a:ln>
                <a:solidFill>
                  <a:schemeClr val="bg1"/>
                </a:solidFill>
                <a:effectLst/>
                <a:uLnTx/>
                <a:uFillTx/>
                <a:latin typeface="+mj-lt"/>
                <a:ea typeface="+mj-ea"/>
                <a:cs typeface="+mj-cs"/>
              </a:rPr>
              <a:t> the eye identify tens of different wavelengths of light ?</a:t>
            </a:r>
          </a:p>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sz="2600" b="0" i="0" u="none" strike="noStrike" kern="1200" cap="none" spc="0" normalizeH="0" baseline="0" noProof="0" dirty="0">
                <a:ln>
                  <a:noFill/>
                </a:ln>
                <a:solidFill>
                  <a:schemeClr val="bg1"/>
                </a:solidFill>
                <a:effectLst/>
                <a:uLnTx/>
                <a:uFillTx/>
                <a:latin typeface="+mj-lt"/>
                <a:ea typeface="+mj-ea"/>
                <a:cs typeface="+mj-cs"/>
              </a:rPr>
              <a:t>눈은 어떻게 수만 가지의 다른 파장의 빛을 </a:t>
            </a:r>
            <a:r>
              <a:rPr lang="ko-KR" altLang="en-US" sz="2600" dirty="0">
                <a:solidFill>
                  <a:schemeClr val="bg1"/>
                </a:solidFill>
                <a:latin typeface="+mj-lt"/>
                <a:ea typeface="+mj-ea"/>
                <a:cs typeface="+mj-cs"/>
              </a:rPr>
              <a:t>구별하나</a:t>
            </a:r>
            <a:r>
              <a:rPr kumimoji="0" lang="en-US" altLang="ko-KR" sz="2600" b="0" i="0" u="none" strike="noStrike" kern="1200" cap="none" spc="0" normalizeH="0" baseline="0" noProof="0" dirty="0">
                <a:ln>
                  <a:noFill/>
                </a:ln>
                <a:solidFill>
                  <a:schemeClr val="bg1"/>
                </a:solidFill>
                <a:effectLst/>
                <a:uLnTx/>
                <a:uFillTx/>
                <a:latin typeface="+mj-lt"/>
                <a:ea typeface="+mj-ea"/>
                <a:cs typeface="+mj-cs"/>
              </a:rPr>
              <a:t>?</a:t>
            </a:r>
            <a:endParaRPr kumimoji="0" lang="ko-KR" altLang="en-US" sz="2600" b="0"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79512" y="5062553"/>
            <a:ext cx="8424862" cy="709066"/>
          </a:xfrm>
        </p:spPr>
        <p:txBody>
          <a:bodyPr>
            <a:noAutofit/>
          </a:bodyPr>
          <a:lstStyle/>
          <a:p>
            <a:pPr algn="l"/>
            <a:r>
              <a:rPr lang="ko-KR" altLang="en-US" sz="2400" dirty="0"/>
              <a:t>빨강 파장</a:t>
            </a:r>
            <a:r>
              <a:rPr lang="en-US" altLang="ko-KR" sz="2400" dirty="0"/>
              <a:t>(650 nm)</a:t>
            </a:r>
            <a:r>
              <a:rPr lang="ko-KR" altLang="en-US" sz="2400" dirty="0"/>
              <a:t>와 초록 파장</a:t>
            </a:r>
            <a:r>
              <a:rPr lang="en-US" altLang="ko-KR" sz="2400" dirty="0"/>
              <a:t>(530 nm)</a:t>
            </a:r>
            <a:r>
              <a:rPr lang="ko-KR" altLang="en-US" sz="2400" dirty="0"/>
              <a:t>를 섞으면 </a:t>
            </a:r>
            <a:r>
              <a:rPr lang="en-US" altLang="ko-KR" sz="2400" dirty="0"/>
              <a:t/>
            </a:r>
            <a:br>
              <a:rPr lang="en-US" altLang="ko-KR" sz="2400" dirty="0"/>
            </a:br>
            <a:r>
              <a:rPr lang="ko-KR" altLang="en-US" sz="2400" dirty="0"/>
              <a:t>노랑 파장</a:t>
            </a:r>
            <a:r>
              <a:rPr lang="en-US" altLang="ko-KR" sz="2400" dirty="0"/>
              <a:t>(570 nm)</a:t>
            </a:r>
            <a:r>
              <a:rPr lang="ko-KR" altLang="en-US" sz="2400" dirty="0"/>
              <a:t>이 만들어질까</a:t>
            </a:r>
            <a:r>
              <a:rPr lang="en-US" altLang="ko-KR" sz="2400" dirty="0"/>
              <a:t>?</a:t>
            </a:r>
            <a:endParaRPr lang="ko-KR" altLang="en-US" sz="2400" dirty="0"/>
          </a:p>
        </p:txBody>
      </p:sp>
      <p:pic>
        <p:nvPicPr>
          <p:cNvPr id="11" name="Picture 2" descr="http://files.mundos-fantasticos.com/200000235-12b4313ae1/cores%20primárias.jpg"/>
          <p:cNvPicPr>
            <a:picLocks noChangeAspect="1" noChangeArrowheads="1"/>
          </p:cNvPicPr>
          <p:nvPr/>
        </p:nvPicPr>
        <p:blipFill>
          <a:blip r:embed="rId2" cstate="print"/>
          <a:srcRect/>
          <a:stretch>
            <a:fillRect/>
          </a:stretch>
        </p:blipFill>
        <p:spPr bwMode="auto">
          <a:xfrm>
            <a:off x="1691680" y="260648"/>
            <a:ext cx="5088565" cy="3816424"/>
          </a:xfrm>
          <a:prstGeom prst="rect">
            <a:avLst/>
          </a:prstGeom>
          <a:noFill/>
        </p:spPr>
      </p:pic>
      <p:pic>
        <p:nvPicPr>
          <p:cNvPr id="13314" name="Picture 2" descr="http://scienceblogs.com/startswithabang/files/2011/09/hydrogen.gif"/>
          <p:cNvPicPr>
            <a:picLocks noChangeAspect="1" noChangeArrowheads="1"/>
          </p:cNvPicPr>
          <p:nvPr/>
        </p:nvPicPr>
        <p:blipFill>
          <a:blip r:embed="rId3" cstate="print"/>
          <a:srcRect t="82737"/>
          <a:stretch>
            <a:fillRect/>
          </a:stretch>
        </p:blipFill>
        <p:spPr bwMode="auto">
          <a:xfrm>
            <a:off x="1475656" y="4221088"/>
            <a:ext cx="5476875" cy="766243"/>
          </a:xfrm>
          <a:prstGeom prst="rect">
            <a:avLst/>
          </a:prstGeom>
          <a:noFill/>
        </p:spPr>
      </p:pic>
      <p:sp>
        <p:nvSpPr>
          <p:cNvPr id="8" name="제목 1"/>
          <p:cNvSpPr txBox="1">
            <a:spLocks/>
          </p:cNvSpPr>
          <p:nvPr/>
        </p:nvSpPr>
        <p:spPr>
          <a:xfrm>
            <a:off x="6948264" y="4581128"/>
            <a:ext cx="1224136"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b="0" i="0" u="none" strike="noStrike" kern="1200" cap="none" spc="0" normalizeH="0" baseline="0" noProof="0" dirty="0">
                <a:ln>
                  <a:noFill/>
                </a:ln>
                <a:solidFill>
                  <a:schemeClr val="tx1"/>
                </a:solidFill>
                <a:effectLst/>
                <a:uLnTx/>
                <a:uFillTx/>
                <a:latin typeface="+mj-lt"/>
                <a:ea typeface="+mj-ea"/>
                <a:cs typeface="+mj-cs"/>
              </a:rPr>
              <a:t>파장 </a:t>
            </a:r>
            <a:r>
              <a:rPr kumimoji="0" lang="en-US" altLang="ko-KR" b="0" i="0" u="none" strike="noStrike" kern="1200" cap="none" spc="0" normalizeH="0" baseline="0" noProof="0" dirty="0">
                <a:ln>
                  <a:noFill/>
                </a:ln>
                <a:solidFill>
                  <a:schemeClr val="tx1"/>
                </a:solidFill>
                <a:effectLst/>
                <a:uLnTx/>
                <a:uFillTx/>
                <a:latin typeface="+mj-lt"/>
                <a:ea typeface="+mj-ea"/>
                <a:cs typeface="+mj-cs"/>
              </a:rPr>
              <a:t>(nm)</a:t>
            </a:r>
            <a:endParaRPr kumimoji="0" lang="ko-KR" altLang="en-US" b="0" i="0" u="none" strike="noStrike" kern="1200" cap="none" spc="0" normalizeH="0" baseline="0" noProof="0" dirty="0">
              <a:ln>
                <a:noFill/>
              </a:ln>
              <a:solidFill>
                <a:schemeClr val="tx1"/>
              </a:solidFill>
              <a:effectLst/>
              <a:uLnTx/>
              <a:uFillTx/>
              <a:latin typeface="+mj-lt"/>
              <a:ea typeface="+mj-ea"/>
              <a:cs typeface="+mj-cs"/>
            </a:endParaRPr>
          </a:p>
        </p:txBody>
      </p:sp>
      <p:sp>
        <p:nvSpPr>
          <p:cNvPr id="9" name="제목 1"/>
          <p:cNvSpPr txBox="1">
            <a:spLocks/>
          </p:cNvSpPr>
          <p:nvPr/>
        </p:nvSpPr>
        <p:spPr>
          <a:xfrm>
            <a:off x="1619672" y="267253"/>
            <a:ext cx="2520280" cy="42072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ko-KR" altLang="en-US" sz="2800" dirty="0">
                <a:solidFill>
                  <a:schemeClr val="bg1"/>
                </a:solidFill>
              </a:rPr>
              <a:t>빛의 혼합</a:t>
            </a:r>
          </a:p>
        </p:txBody>
      </p:sp>
      <p:sp>
        <p:nvSpPr>
          <p:cNvPr id="7" name="제목 1"/>
          <p:cNvSpPr txBox="1">
            <a:spLocks/>
          </p:cNvSpPr>
          <p:nvPr/>
        </p:nvSpPr>
        <p:spPr>
          <a:xfrm>
            <a:off x="6948264" y="4206953"/>
            <a:ext cx="2181008" cy="420724"/>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b="0" i="0" u="none" strike="noStrike" kern="1200" cap="none" spc="0" normalizeH="0" baseline="0" noProof="0" dirty="0">
                <a:ln>
                  <a:noFill/>
                </a:ln>
                <a:solidFill>
                  <a:schemeClr val="tx1"/>
                </a:solidFill>
                <a:effectLst/>
                <a:uLnTx/>
                <a:uFillTx/>
                <a:latin typeface="+mj-lt"/>
                <a:ea typeface="+mj-ea"/>
                <a:cs typeface="+mj-cs"/>
              </a:rPr>
              <a:t>Wavelength</a:t>
            </a:r>
            <a:r>
              <a:rPr kumimoji="0" lang="ko-KR" altLang="en-US" b="0" i="0" u="none" strike="noStrike" kern="1200" cap="none" spc="0" normalizeH="0" baseline="0" noProof="0" dirty="0">
                <a:ln>
                  <a:noFill/>
                </a:ln>
                <a:solidFill>
                  <a:schemeClr val="tx1"/>
                </a:solidFill>
                <a:effectLst/>
                <a:uLnTx/>
                <a:uFillTx/>
                <a:latin typeface="+mj-lt"/>
                <a:ea typeface="+mj-ea"/>
                <a:cs typeface="+mj-cs"/>
              </a:rPr>
              <a:t> </a:t>
            </a:r>
            <a:r>
              <a:rPr kumimoji="0" lang="en-US" altLang="ko-KR" b="0" i="0" u="none" strike="noStrike" kern="1200" cap="none" spc="0" normalizeH="0" baseline="0" noProof="0" dirty="0">
                <a:ln>
                  <a:noFill/>
                </a:ln>
                <a:solidFill>
                  <a:schemeClr val="tx1"/>
                </a:solidFill>
                <a:effectLst/>
                <a:uLnTx/>
                <a:uFillTx/>
                <a:latin typeface="+mj-lt"/>
                <a:ea typeface="+mj-ea"/>
                <a:cs typeface="+mj-cs"/>
              </a:rPr>
              <a:t>(nm)</a:t>
            </a:r>
            <a:endParaRPr kumimoji="0" lang="ko-KR" altLang="en-US"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제목 1"/>
          <p:cNvSpPr txBox="1">
            <a:spLocks/>
          </p:cNvSpPr>
          <p:nvPr/>
        </p:nvSpPr>
        <p:spPr>
          <a:xfrm>
            <a:off x="179584" y="5661248"/>
            <a:ext cx="8640960" cy="667565"/>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b="0" i="0" u="none" strike="noStrike" kern="1200" cap="none" spc="0" normalizeH="0" baseline="0" noProof="0" dirty="0">
                <a:ln>
                  <a:noFill/>
                </a:ln>
                <a:solidFill>
                  <a:schemeClr val="tx1"/>
                </a:solidFill>
                <a:effectLst/>
                <a:uLnTx/>
                <a:uFillTx/>
                <a:latin typeface="+mj-lt"/>
                <a:ea typeface="+mj-ea"/>
                <a:cs typeface="+mj-cs"/>
              </a:rPr>
              <a:t>If combine red</a:t>
            </a:r>
            <a:r>
              <a:rPr kumimoji="0" lang="en-US" altLang="ko-KR" b="0" i="0" u="none" strike="noStrike" kern="1200" cap="none" spc="0" normalizeH="0" noProof="0" dirty="0">
                <a:ln>
                  <a:noFill/>
                </a:ln>
                <a:solidFill>
                  <a:schemeClr val="tx1"/>
                </a:solidFill>
                <a:effectLst/>
                <a:uLnTx/>
                <a:uFillTx/>
                <a:latin typeface="+mj-lt"/>
                <a:ea typeface="+mj-ea"/>
                <a:cs typeface="+mj-cs"/>
              </a:rPr>
              <a:t> wavelength (650nm) and green wavelength (530 nm), does it create yellow wavelength (570nm) ?</a:t>
            </a:r>
            <a:endParaRPr kumimoji="0" lang="ko-KR" altLang="en-US" b="0" i="0" u="none" strike="noStrike" kern="1200" cap="none" spc="0" normalizeH="0" baseline="0" noProof="0" dirty="0">
              <a:ln>
                <a:noFill/>
              </a:ln>
              <a:solidFill>
                <a:schemeClr val="tx1"/>
              </a:solidFill>
              <a:effectLst/>
              <a:uLnTx/>
              <a:uFillTx/>
              <a:latin typeface="+mj-lt"/>
              <a:ea typeface="+mj-ea"/>
              <a:cs typeface="+mj-cs"/>
            </a:endParaRPr>
          </a:p>
        </p:txBody>
      </p:sp>
      <p:sp>
        <p:nvSpPr>
          <p:cNvPr id="12" name="제목 1"/>
          <p:cNvSpPr txBox="1">
            <a:spLocks/>
          </p:cNvSpPr>
          <p:nvPr/>
        </p:nvSpPr>
        <p:spPr>
          <a:xfrm>
            <a:off x="1619672" y="702129"/>
            <a:ext cx="4608512" cy="420724"/>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2800" dirty="0">
                <a:solidFill>
                  <a:schemeClr val="bg1"/>
                </a:solidFill>
              </a:rPr>
              <a:t>Combination of lights</a:t>
            </a:r>
            <a:endParaRPr lang="ko-KR" altLang="en-US" sz="2800" dirty="0">
              <a:solidFill>
                <a:schemeClr val="bg1"/>
              </a:solidFill>
            </a:endParaRPr>
          </a:p>
        </p:txBody>
      </p:sp>
    </p:spTree>
    <p:extLst>
      <p:ext uri="{BB962C8B-B14F-4D97-AF65-F5344CB8AC3E}">
        <p14:creationId xmlns:p14="http://schemas.microsoft.com/office/powerpoint/2010/main" val="11744455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3600450" y="188913"/>
            <a:ext cx="5543550" cy="781050"/>
          </a:xfrm>
        </p:spPr>
        <p:txBody>
          <a:bodyPr>
            <a:noAutofit/>
          </a:bodyPr>
          <a:lstStyle/>
          <a:p>
            <a:pPr algn="l"/>
            <a:r>
              <a:rPr lang="ko-KR" altLang="en-US" sz="3600" dirty="0"/>
              <a:t>색은 두뇌에서 결정된다</a:t>
            </a:r>
          </a:p>
        </p:txBody>
      </p:sp>
      <p:pic>
        <p:nvPicPr>
          <p:cNvPr id="67591" name="Picture 7" descr="http://202.20.99.17/~jjkim/Lecture/Animalphy/Ap7Sensory/img11.gif"/>
          <p:cNvPicPr>
            <a:picLocks noChangeAspect="1" noChangeArrowheads="1"/>
          </p:cNvPicPr>
          <p:nvPr/>
        </p:nvPicPr>
        <p:blipFill>
          <a:blip r:embed="rId2" cstate="print"/>
          <a:srcRect b="35000"/>
          <a:stretch>
            <a:fillRect/>
          </a:stretch>
        </p:blipFill>
        <p:spPr bwMode="auto">
          <a:xfrm>
            <a:off x="4611888" y="3308987"/>
            <a:ext cx="3572729" cy="2865383"/>
          </a:xfrm>
          <a:prstGeom prst="rect">
            <a:avLst/>
          </a:prstGeom>
          <a:noFill/>
        </p:spPr>
      </p:pic>
      <p:pic>
        <p:nvPicPr>
          <p:cNvPr id="67593" name="Picture 9" descr="색을 인식하는 과정"/>
          <p:cNvPicPr>
            <a:picLocks noChangeAspect="1" noChangeArrowheads="1"/>
          </p:cNvPicPr>
          <p:nvPr/>
        </p:nvPicPr>
        <p:blipFill>
          <a:blip r:embed="rId3" cstate="print"/>
          <a:srcRect/>
          <a:stretch>
            <a:fillRect/>
          </a:stretch>
        </p:blipFill>
        <p:spPr bwMode="auto">
          <a:xfrm>
            <a:off x="971600" y="836712"/>
            <a:ext cx="6668084" cy="2376264"/>
          </a:xfrm>
          <a:prstGeom prst="rect">
            <a:avLst/>
          </a:prstGeom>
          <a:noFill/>
        </p:spPr>
      </p:pic>
      <p:sp>
        <p:nvSpPr>
          <p:cNvPr id="8" name="직사각형 7"/>
          <p:cNvSpPr/>
          <p:nvPr/>
        </p:nvSpPr>
        <p:spPr>
          <a:xfrm>
            <a:off x="933195" y="3459832"/>
            <a:ext cx="2952328" cy="646331"/>
          </a:xfrm>
          <a:prstGeom prst="rect">
            <a:avLst/>
          </a:prstGeom>
        </p:spPr>
        <p:txBody>
          <a:bodyPr wrap="square">
            <a:spAutoFit/>
          </a:bodyPr>
          <a:lstStyle/>
          <a:p>
            <a:r>
              <a:rPr lang="ko-KR" altLang="en-US" dirty="0"/>
              <a:t>눈의 감도는 인간이 만든 </a:t>
            </a:r>
            <a:endParaRPr lang="en-US" altLang="ko-KR" dirty="0"/>
          </a:p>
          <a:p>
            <a:r>
              <a:rPr lang="ko-KR" altLang="en-US" dirty="0"/>
              <a:t>어떤 장비보다 뛰어나다</a:t>
            </a:r>
          </a:p>
        </p:txBody>
      </p:sp>
      <p:sp>
        <p:nvSpPr>
          <p:cNvPr id="9" name="직사각형 8"/>
          <p:cNvSpPr/>
          <p:nvPr/>
        </p:nvSpPr>
        <p:spPr>
          <a:xfrm>
            <a:off x="539552" y="4869160"/>
            <a:ext cx="3672408" cy="646331"/>
          </a:xfrm>
          <a:prstGeom prst="rect">
            <a:avLst/>
          </a:prstGeom>
        </p:spPr>
        <p:txBody>
          <a:bodyPr wrap="square">
            <a:spAutoFit/>
          </a:bodyPr>
          <a:lstStyle/>
          <a:p>
            <a:r>
              <a:rPr lang="ko-KR" altLang="en-US" dirty="0"/>
              <a:t>망막에는 약 </a:t>
            </a:r>
            <a:r>
              <a:rPr lang="en-US" altLang="ko-KR" dirty="0"/>
              <a:t>1</a:t>
            </a:r>
            <a:r>
              <a:rPr lang="ko-KR" altLang="en-US" dirty="0" err="1"/>
              <a:t>억개의</a:t>
            </a:r>
            <a:r>
              <a:rPr lang="ko-KR" altLang="en-US" dirty="0"/>
              <a:t> 막대세포와 </a:t>
            </a:r>
            <a:r>
              <a:rPr lang="en-US" altLang="ko-KR" dirty="0"/>
              <a:t>6</a:t>
            </a:r>
            <a:r>
              <a:rPr lang="ko-KR" altLang="en-US" dirty="0" err="1"/>
              <a:t>백만개의</a:t>
            </a:r>
            <a:r>
              <a:rPr lang="ko-KR" altLang="en-US" dirty="0"/>
              <a:t> 원뿔세포가 분포한다</a:t>
            </a:r>
            <a:r>
              <a:rPr lang="en-US" altLang="ko-KR" dirty="0"/>
              <a:t>.</a:t>
            </a:r>
            <a:endParaRPr lang="ko-KR" altLang="en-US" dirty="0"/>
          </a:p>
        </p:txBody>
      </p:sp>
      <p:sp>
        <p:nvSpPr>
          <p:cNvPr id="3" name="TextBox 2"/>
          <p:cNvSpPr txBox="1"/>
          <p:nvPr/>
        </p:nvSpPr>
        <p:spPr>
          <a:xfrm>
            <a:off x="85097" y="4293"/>
            <a:ext cx="3817071" cy="400110"/>
          </a:xfrm>
          <a:prstGeom prst="rect">
            <a:avLst/>
          </a:prstGeom>
          <a:noFill/>
        </p:spPr>
        <p:txBody>
          <a:bodyPr wrap="none" rtlCol="0">
            <a:spAutoFit/>
          </a:bodyPr>
          <a:lstStyle/>
          <a:p>
            <a:r>
              <a:rPr lang="en-US" altLang="ko-KR" sz="2000" dirty="0"/>
              <a:t>Color is determined in the brain.</a:t>
            </a:r>
            <a:endParaRPr lang="ko-KR" altLang="en-US" sz="2000" dirty="0"/>
          </a:p>
        </p:txBody>
      </p:sp>
      <p:sp>
        <p:nvSpPr>
          <p:cNvPr id="4" name="TextBox 3"/>
          <p:cNvSpPr txBox="1"/>
          <p:nvPr/>
        </p:nvSpPr>
        <p:spPr>
          <a:xfrm>
            <a:off x="7639684" y="1378513"/>
            <a:ext cx="808876" cy="646331"/>
          </a:xfrm>
          <a:prstGeom prst="rect">
            <a:avLst/>
          </a:prstGeom>
          <a:noFill/>
        </p:spPr>
        <p:txBody>
          <a:bodyPr wrap="none" rtlCol="0">
            <a:spAutoFit/>
          </a:bodyPr>
          <a:lstStyle/>
          <a:p>
            <a:r>
              <a:rPr lang="en-US" altLang="ko-KR" dirty="0"/>
              <a:t>Visual</a:t>
            </a:r>
          </a:p>
          <a:p>
            <a:r>
              <a:rPr lang="en-US" altLang="ko-KR" dirty="0"/>
              <a:t>Nerve</a:t>
            </a:r>
            <a:endParaRPr lang="ko-KR" altLang="en-US" dirty="0"/>
          </a:p>
        </p:txBody>
      </p:sp>
      <p:sp>
        <p:nvSpPr>
          <p:cNvPr id="10" name="TextBox 9"/>
          <p:cNvSpPr txBox="1"/>
          <p:nvPr/>
        </p:nvSpPr>
        <p:spPr>
          <a:xfrm>
            <a:off x="213160" y="2082783"/>
            <a:ext cx="684803" cy="369332"/>
          </a:xfrm>
          <a:prstGeom prst="rect">
            <a:avLst/>
          </a:prstGeom>
          <a:noFill/>
        </p:spPr>
        <p:txBody>
          <a:bodyPr wrap="none" rtlCol="0">
            <a:spAutoFit/>
          </a:bodyPr>
          <a:lstStyle/>
          <a:p>
            <a:r>
              <a:rPr lang="en-US" altLang="ko-KR" dirty="0"/>
              <a:t>Light</a:t>
            </a:r>
            <a:endParaRPr lang="ko-KR" altLang="en-US" dirty="0"/>
          </a:p>
        </p:txBody>
      </p:sp>
      <p:sp>
        <p:nvSpPr>
          <p:cNvPr id="11" name="TextBox 10"/>
          <p:cNvSpPr txBox="1"/>
          <p:nvPr/>
        </p:nvSpPr>
        <p:spPr>
          <a:xfrm>
            <a:off x="1115616" y="1332346"/>
            <a:ext cx="941283" cy="369332"/>
          </a:xfrm>
          <a:prstGeom prst="rect">
            <a:avLst/>
          </a:prstGeom>
          <a:noFill/>
        </p:spPr>
        <p:txBody>
          <a:bodyPr wrap="none" rtlCol="0">
            <a:spAutoFit/>
          </a:bodyPr>
          <a:lstStyle/>
          <a:p>
            <a:r>
              <a:rPr lang="en-US" altLang="ko-KR" dirty="0"/>
              <a:t>Cornea</a:t>
            </a:r>
            <a:endParaRPr lang="ko-KR" altLang="en-US" dirty="0"/>
          </a:p>
        </p:txBody>
      </p:sp>
      <p:sp>
        <p:nvSpPr>
          <p:cNvPr id="12" name="TextBox 11"/>
          <p:cNvSpPr txBox="1"/>
          <p:nvPr/>
        </p:nvSpPr>
        <p:spPr>
          <a:xfrm>
            <a:off x="2659167" y="1087884"/>
            <a:ext cx="851515" cy="369332"/>
          </a:xfrm>
          <a:prstGeom prst="rect">
            <a:avLst/>
          </a:prstGeom>
          <a:noFill/>
        </p:spPr>
        <p:txBody>
          <a:bodyPr wrap="none" rtlCol="0">
            <a:spAutoFit/>
          </a:bodyPr>
          <a:lstStyle/>
          <a:p>
            <a:r>
              <a:rPr lang="en-US" altLang="ko-KR" dirty="0"/>
              <a:t>Retina</a:t>
            </a:r>
            <a:endParaRPr lang="ko-KR" altLang="en-US" dirty="0"/>
          </a:p>
        </p:txBody>
      </p:sp>
      <p:sp>
        <p:nvSpPr>
          <p:cNvPr id="13" name="TextBox 12"/>
          <p:cNvSpPr txBox="1"/>
          <p:nvPr/>
        </p:nvSpPr>
        <p:spPr>
          <a:xfrm>
            <a:off x="3157893" y="2985919"/>
            <a:ext cx="1488549" cy="369332"/>
          </a:xfrm>
          <a:prstGeom prst="rect">
            <a:avLst/>
          </a:prstGeom>
          <a:noFill/>
        </p:spPr>
        <p:txBody>
          <a:bodyPr wrap="none" rtlCol="0">
            <a:spAutoFit/>
          </a:bodyPr>
          <a:lstStyle/>
          <a:p>
            <a:r>
              <a:rPr lang="en-US" altLang="ko-KR" dirty="0"/>
              <a:t>Visual Nerve</a:t>
            </a:r>
            <a:endParaRPr lang="ko-KR" altLang="en-US" dirty="0"/>
          </a:p>
        </p:txBody>
      </p:sp>
      <p:sp>
        <p:nvSpPr>
          <p:cNvPr id="14" name="직사각형 13"/>
          <p:cNvSpPr/>
          <p:nvPr/>
        </p:nvSpPr>
        <p:spPr>
          <a:xfrm>
            <a:off x="645163" y="4095348"/>
            <a:ext cx="3528392" cy="646331"/>
          </a:xfrm>
          <a:prstGeom prst="rect">
            <a:avLst/>
          </a:prstGeom>
        </p:spPr>
        <p:txBody>
          <a:bodyPr wrap="square">
            <a:spAutoFit/>
          </a:bodyPr>
          <a:lstStyle/>
          <a:p>
            <a:r>
              <a:rPr lang="en-US" altLang="ko-KR" dirty="0"/>
              <a:t>Sensitivity of eyes is better than any device that human made.</a:t>
            </a:r>
            <a:endParaRPr lang="ko-KR" altLang="en-US" dirty="0"/>
          </a:p>
        </p:txBody>
      </p:sp>
      <p:sp>
        <p:nvSpPr>
          <p:cNvPr id="15" name="직사각형 14"/>
          <p:cNvSpPr/>
          <p:nvPr/>
        </p:nvSpPr>
        <p:spPr>
          <a:xfrm>
            <a:off x="232317" y="5538713"/>
            <a:ext cx="4354083" cy="646331"/>
          </a:xfrm>
          <a:prstGeom prst="rect">
            <a:avLst/>
          </a:prstGeom>
        </p:spPr>
        <p:txBody>
          <a:bodyPr wrap="square">
            <a:spAutoFit/>
          </a:bodyPr>
          <a:lstStyle/>
          <a:p>
            <a:r>
              <a:rPr lang="en-US" altLang="ko-KR" dirty="0"/>
              <a:t>About 100 million rod cells and 6 million conical cells are distributed in the retina.</a:t>
            </a:r>
            <a:endParaRPr lang="ko-KR" altLang="en-US" dirty="0"/>
          </a:p>
        </p:txBody>
      </p:sp>
      <p:sp>
        <p:nvSpPr>
          <p:cNvPr id="16" name="직사각형 15"/>
          <p:cNvSpPr/>
          <p:nvPr/>
        </p:nvSpPr>
        <p:spPr>
          <a:xfrm>
            <a:off x="5985398" y="3028310"/>
            <a:ext cx="1694673" cy="369332"/>
          </a:xfrm>
          <a:prstGeom prst="rect">
            <a:avLst/>
          </a:prstGeom>
        </p:spPr>
        <p:txBody>
          <a:bodyPr wrap="square">
            <a:spAutoFit/>
          </a:bodyPr>
          <a:lstStyle/>
          <a:p>
            <a:r>
              <a:rPr lang="en-US" altLang="ko-KR" dirty="0"/>
              <a:t>Conical cells</a:t>
            </a:r>
            <a:endParaRPr lang="ko-KR" altLang="en-US" dirty="0"/>
          </a:p>
        </p:txBody>
      </p:sp>
      <p:sp>
        <p:nvSpPr>
          <p:cNvPr id="17" name="직사각형 16"/>
          <p:cNvSpPr/>
          <p:nvPr/>
        </p:nvSpPr>
        <p:spPr>
          <a:xfrm>
            <a:off x="5398725" y="3133970"/>
            <a:ext cx="642014" cy="369332"/>
          </a:xfrm>
          <a:prstGeom prst="rect">
            <a:avLst/>
          </a:prstGeom>
        </p:spPr>
        <p:txBody>
          <a:bodyPr wrap="square">
            <a:spAutoFit/>
          </a:bodyPr>
          <a:lstStyle/>
          <a:p>
            <a:r>
              <a:rPr lang="en-US" altLang="ko-KR" dirty="0"/>
              <a:t>Blue</a:t>
            </a:r>
            <a:endParaRPr lang="ko-KR" altLang="en-US" dirty="0"/>
          </a:p>
        </p:txBody>
      </p:sp>
      <p:sp>
        <p:nvSpPr>
          <p:cNvPr id="18" name="직사각형 17"/>
          <p:cNvSpPr/>
          <p:nvPr/>
        </p:nvSpPr>
        <p:spPr>
          <a:xfrm>
            <a:off x="6300192" y="3507172"/>
            <a:ext cx="853549" cy="369332"/>
          </a:xfrm>
          <a:prstGeom prst="rect">
            <a:avLst/>
          </a:prstGeom>
        </p:spPr>
        <p:txBody>
          <a:bodyPr wrap="square">
            <a:spAutoFit/>
          </a:bodyPr>
          <a:lstStyle/>
          <a:p>
            <a:r>
              <a:rPr lang="en-US" altLang="ko-KR" dirty="0"/>
              <a:t>Green</a:t>
            </a:r>
            <a:endParaRPr lang="ko-KR" altLang="en-US" dirty="0"/>
          </a:p>
        </p:txBody>
      </p:sp>
      <p:sp>
        <p:nvSpPr>
          <p:cNvPr id="19" name="직사각형 18"/>
          <p:cNvSpPr/>
          <p:nvPr/>
        </p:nvSpPr>
        <p:spPr>
          <a:xfrm>
            <a:off x="7331069" y="3587390"/>
            <a:ext cx="625308" cy="369332"/>
          </a:xfrm>
          <a:prstGeom prst="rect">
            <a:avLst/>
          </a:prstGeom>
        </p:spPr>
        <p:txBody>
          <a:bodyPr wrap="square">
            <a:spAutoFit/>
          </a:bodyPr>
          <a:lstStyle/>
          <a:p>
            <a:r>
              <a:rPr lang="en-US" altLang="ko-KR" dirty="0"/>
              <a:t>Red</a:t>
            </a:r>
            <a:endParaRPr lang="ko-KR" altLang="en-US" dirty="0"/>
          </a:p>
        </p:txBody>
      </p:sp>
      <p:sp>
        <p:nvSpPr>
          <p:cNvPr id="20" name="직사각형 19"/>
          <p:cNvSpPr/>
          <p:nvPr/>
        </p:nvSpPr>
        <p:spPr>
          <a:xfrm>
            <a:off x="4100121" y="4254678"/>
            <a:ext cx="1298604" cy="646331"/>
          </a:xfrm>
          <a:prstGeom prst="rect">
            <a:avLst/>
          </a:prstGeom>
        </p:spPr>
        <p:txBody>
          <a:bodyPr wrap="square">
            <a:spAutoFit/>
          </a:bodyPr>
          <a:lstStyle/>
          <a:p>
            <a:r>
              <a:rPr lang="en-US" altLang="ko-KR" dirty="0"/>
              <a:t>Light absorption</a:t>
            </a:r>
            <a:endParaRPr lang="ko-KR" altLang="en-US" dirty="0"/>
          </a:p>
        </p:txBody>
      </p:sp>
      <p:sp>
        <p:nvSpPr>
          <p:cNvPr id="21" name="직사각형 20"/>
          <p:cNvSpPr/>
          <p:nvPr/>
        </p:nvSpPr>
        <p:spPr>
          <a:xfrm>
            <a:off x="7062340" y="5455989"/>
            <a:ext cx="1560610" cy="369332"/>
          </a:xfrm>
          <a:prstGeom prst="rect">
            <a:avLst/>
          </a:prstGeom>
        </p:spPr>
        <p:txBody>
          <a:bodyPr wrap="square">
            <a:spAutoFit/>
          </a:bodyPr>
          <a:lstStyle/>
          <a:p>
            <a:r>
              <a:rPr lang="en-US" altLang="ko-KR" dirty="0"/>
              <a:t>Wavelength</a:t>
            </a:r>
            <a:endParaRPr lang="ko-KR" altLang="en-US" dirty="0"/>
          </a:p>
        </p:txBody>
      </p:sp>
      <p:sp>
        <p:nvSpPr>
          <p:cNvPr id="22" name="직사각형 21"/>
          <p:cNvSpPr/>
          <p:nvPr/>
        </p:nvSpPr>
        <p:spPr>
          <a:xfrm>
            <a:off x="4424788" y="6085715"/>
            <a:ext cx="1875404" cy="369332"/>
          </a:xfrm>
          <a:prstGeom prst="rect">
            <a:avLst/>
          </a:prstGeom>
        </p:spPr>
        <p:txBody>
          <a:bodyPr wrap="square">
            <a:spAutoFit/>
          </a:bodyPr>
          <a:lstStyle/>
          <a:p>
            <a:r>
              <a:rPr lang="en-US" altLang="ko-KR" dirty="0"/>
              <a:t>Visible spectrum</a:t>
            </a:r>
            <a:endParaRPr lang="ko-KR" altLang="en-US" dirty="0"/>
          </a:p>
        </p:txBody>
      </p:sp>
    </p:spTree>
    <p:extLst>
      <p:ext uri="{BB962C8B-B14F-4D97-AF65-F5344CB8AC3E}">
        <p14:creationId xmlns:p14="http://schemas.microsoft.com/office/powerpoint/2010/main" val="107707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91" name="Picture 7" descr="http://202.20.99.17/~jjkim/Lecture/Animalphy/Ap7Sensory/img11.gif"/>
          <p:cNvPicPr>
            <a:picLocks noChangeAspect="1" noChangeArrowheads="1"/>
          </p:cNvPicPr>
          <p:nvPr/>
        </p:nvPicPr>
        <p:blipFill>
          <a:blip r:embed="rId2" cstate="print"/>
          <a:srcRect b="35000"/>
          <a:stretch>
            <a:fillRect/>
          </a:stretch>
        </p:blipFill>
        <p:spPr bwMode="auto">
          <a:xfrm>
            <a:off x="5940152" y="1412776"/>
            <a:ext cx="3059832" cy="2454032"/>
          </a:xfrm>
          <a:prstGeom prst="rect">
            <a:avLst/>
          </a:prstGeom>
          <a:noFill/>
        </p:spPr>
      </p:pic>
      <p:sp>
        <p:nvSpPr>
          <p:cNvPr id="2" name="제목 1"/>
          <p:cNvSpPr>
            <a:spLocks noGrp="1"/>
          </p:cNvSpPr>
          <p:nvPr>
            <p:ph type="title" idx="4294967295"/>
          </p:nvPr>
        </p:nvSpPr>
        <p:spPr>
          <a:xfrm>
            <a:off x="35496" y="188913"/>
            <a:ext cx="9108504" cy="781050"/>
          </a:xfrm>
        </p:spPr>
        <p:txBody>
          <a:bodyPr>
            <a:noAutofit/>
          </a:bodyPr>
          <a:lstStyle/>
          <a:p>
            <a:pPr algn="l"/>
            <a:r>
              <a:rPr lang="en-US" altLang="ko-KR" sz="3600" dirty="0"/>
              <a:t>Color is determined in the brain.</a:t>
            </a:r>
            <a:br>
              <a:rPr lang="en-US" altLang="ko-KR" sz="3600" dirty="0"/>
            </a:br>
            <a:r>
              <a:rPr lang="ko-KR" altLang="en-US" sz="3600" dirty="0"/>
              <a:t>색은 두뇌에서 결정된다</a:t>
            </a:r>
          </a:p>
        </p:txBody>
      </p:sp>
      <p:pic>
        <p:nvPicPr>
          <p:cNvPr id="67593" name="Picture 9" descr="색을 인식하는 과정"/>
          <p:cNvPicPr>
            <a:picLocks noChangeAspect="1" noChangeArrowheads="1"/>
          </p:cNvPicPr>
          <p:nvPr/>
        </p:nvPicPr>
        <p:blipFill>
          <a:blip r:embed="rId3" cstate="print"/>
          <a:srcRect l="59471" t="10714" b="35714"/>
          <a:stretch>
            <a:fillRect/>
          </a:stretch>
        </p:blipFill>
        <p:spPr bwMode="auto">
          <a:xfrm>
            <a:off x="1763688" y="1547500"/>
            <a:ext cx="2293031" cy="1080120"/>
          </a:xfrm>
          <a:prstGeom prst="rect">
            <a:avLst/>
          </a:prstGeom>
          <a:noFill/>
        </p:spPr>
      </p:pic>
      <p:sp>
        <p:nvSpPr>
          <p:cNvPr id="14" name="번개 13"/>
          <p:cNvSpPr/>
          <p:nvPr/>
        </p:nvSpPr>
        <p:spPr>
          <a:xfrm rot="5239734">
            <a:off x="3825710" y="1306983"/>
            <a:ext cx="432048" cy="504056"/>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번개 14"/>
          <p:cNvSpPr/>
          <p:nvPr/>
        </p:nvSpPr>
        <p:spPr>
          <a:xfrm rot="5239734">
            <a:off x="3888178" y="2102074"/>
            <a:ext cx="294875" cy="354032"/>
          </a:xfrm>
          <a:prstGeom prst="lightningBol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4427984" y="1403484"/>
            <a:ext cx="2952328" cy="646331"/>
          </a:xfrm>
          <a:prstGeom prst="rect">
            <a:avLst/>
          </a:prstGeom>
        </p:spPr>
        <p:txBody>
          <a:bodyPr wrap="square">
            <a:spAutoFit/>
          </a:bodyPr>
          <a:lstStyle/>
          <a:p>
            <a:r>
              <a:rPr lang="ko-KR" altLang="en-US" dirty="0"/>
              <a:t>빨강 신호 </a:t>
            </a:r>
            <a:r>
              <a:rPr lang="en-US" altLang="ko-KR" dirty="0"/>
              <a:t>10!</a:t>
            </a:r>
          </a:p>
          <a:p>
            <a:r>
              <a:rPr lang="en-US" altLang="ko-KR" dirty="0"/>
              <a:t>Red Signal 10!</a:t>
            </a:r>
            <a:endParaRPr lang="ko-KR" altLang="en-US" dirty="0"/>
          </a:p>
        </p:txBody>
      </p:sp>
      <p:sp>
        <p:nvSpPr>
          <p:cNvPr id="17" name="직사각형 16"/>
          <p:cNvSpPr/>
          <p:nvPr/>
        </p:nvSpPr>
        <p:spPr>
          <a:xfrm>
            <a:off x="4463480" y="2195572"/>
            <a:ext cx="2052736" cy="646331"/>
          </a:xfrm>
          <a:prstGeom prst="rect">
            <a:avLst/>
          </a:prstGeom>
        </p:spPr>
        <p:txBody>
          <a:bodyPr wrap="square">
            <a:spAutoFit/>
          </a:bodyPr>
          <a:lstStyle/>
          <a:p>
            <a:r>
              <a:rPr lang="ko-KR" altLang="en-US" dirty="0"/>
              <a:t>초록 신호 </a:t>
            </a:r>
            <a:r>
              <a:rPr lang="en-US" altLang="ko-KR" dirty="0"/>
              <a:t>4!</a:t>
            </a:r>
          </a:p>
          <a:p>
            <a:r>
              <a:rPr lang="en-US" altLang="ko-KR" dirty="0"/>
              <a:t>Green Signal 4!</a:t>
            </a:r>
            <a:endParaRPr lang="ko-KR" altLang="en-US" dirty="0"/>
          </a:p>
        </p:txBody>
      </p:sp>
      <p:sp>
        <p:nvSpPr>
          <p:cNvPr id="4812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
        <p:nvSpPr>
          <p:cNvPr id="4813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
        <p:nvSpPr>
          <p:cNvPr id="4813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
        <p:nvSpPr>
          <p:cNvPr id="20" name="직사각형 19"/>
          <p:cNvSpPr/>
          <p:nvPr/>
        </p:nvSpPr>
        <p:spPr>
          <a:xfrm>
            <a:off x="3707904" y="2987660"/>
            <a:ext cx="2448272" cy="646331"/>
          </a:xfrm>
          <a:prstGeom prst="rect">
            <a:avLst/>
          </a:prstGeom>
        </p:spPr>
        <p:txBody>
          <a:bodyPr wrap="square">
            <a:spAutoFit/>
          </a:bodyPr>
          <a:lstStyle/>
          <a:p>
            <a:r>
              <a:rPr lang="ko-KR" altLang="en-US" dirty="0"/>
              <a:t>결론</a:t>
            </a:r>
            <a:r>
              <a:rPr lang="en-US" altLang="ko-KR" dirty="0"/>
              <a:t>: </a:t>
            </a:r>
            <a:r>
              <a:rPr lang="ko-KR" altLang="en-US" dirty="0"/>
              <a:t>주황빛</a:t>
            </a:r>
            <a:r>
              <a:rPr lang="en-US" altLang="ko-KR" dirty="0"/>
              <a:t>!</a:t>
            </a:r>
          </a:p>
          <a:p>
            <a:r>
              <a:rPr lang="en-US" altLang="ko-KR" dirty="0"/>
              <a:t>Conclusion : Orange !</a:t>
            </a:r>
            <a:endParaRPr lang="ko-KR" altLang="en-US" dirty="0"/>
          </a:p>
        </p:txBody>
      </p:sp>
      <p:sp>
        <p:nvSpPr>
          <p:cNvPr id="21" name="위로 굽은 화살표 20"/>
          <p:cNvSpPr/>
          <p:nvPr/>
        </p:nvSpPr>
        <p:spPr>
          <a:xfrm rot="5400000">
            <a:off x="2447764" y="2015552"/>
            <a:ext cx="576064" cy="1800200"/>
          </a:xfrm>
          <a:prstGeom prst="bentUpArrow">
            <a:avLst>
              <a:gd name="adj1" fmla="val 10540"/>
              <a:gd name="adj2" fmla="val 11526"/>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2" name="Picture 9" descr="색을 인식하는 과정"/>
          <p:cNvPicPr>
            <a:picLocks noChangeAspect="1" noChangeArrowheads="1"/>
          </p:cNvPicPr>
          <p:nvPr/>
        </p:nvPicPr>
        <p:blipFill>
          <a:blip r:embed="rId3" cstate="print"/>
          <a:srcRect l="59471" t="10714" b="35714"/>
          <a:stretch>
            <a:fillRect/>
          </a:stretch>
        </p:blipFill>
        <p:spPr bwMode="auto">
          <a:xfrm>
            <a:off x="1763688" y="4067780"/>
            <a:ext cx="2293031" cy="1080120"/>
          </a:xfrm>
          <a:prstGeom prst="rect">
            <a:avLst/>
          </a:prstGeom>
          <a:noFill/>
        </p:spPr>
      </p:pic>
      <p:sp>
        <p:nvSpPr>
          <p:cNvPr id="23" name="오른쪽 화살표 22"/>
          <p:cNvSpPr/>
          <p:nvPr/>
        </p:nvSpPr>
        <p:spPr>
          <a:xfrm>
            <a:off x="251520" y="4067780"/>
            <a:ext cx="1368152" cy="50405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오른쪽 화살표 23"/>
          <p:cNvSpPr/>
          <p:nvPr/>
        </p:nvSpPr>
        <p:spPr>
          <a:xfrm>
            <a:off x="251520" y="4715852"/>
            <a:ext cx="1368152" cy="288032"/>
          </a:xfrm>
          <a:prstGeom prst="rightArrow">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번개 24"/>
          <p:cNvSpPr/>
          <p:nvPr/>
        </p:nvSpPr>
        <p:spPr>
          <a:xfrm rot="5239734">
            <a:off x="3825710" y="3827263"/>
            <a:ext cx="432048" cy="504056"/>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번개 25"/>
          <p:cNvSpPr/>
          <p:nvPr/>
        </p:nvSpPr>
        <p:spPr>
          <a:xfrm rot="5239734">
            <a:off x="3888178" y="4622354"/>
            <a:ext cx="294875" cy="354032"/>
          </a:xfrm>
          <a:prstGeom prst="lightningBol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4427984" y="4715852"/>
            <a:ext cx="2052736" cy="646331"/>
          </a:xfrm>
          <a:prstGeom prst="rect">
            <a:avLst/>
          </a:prstGeom>
        </p:spPr>
        <p:txBody>
          <a:bodyPr wrap="square">
            <a:spAutoFit/>
          </a:bodyPr>
          <a:lstStyle/>
          <a:p>
            <a:r>
              <a:rPr lang="ko-KR" altLang="en-US" dirty="0"/>
              <a:t>초록 신호 </a:t>
            </a:r>
            <a:r>
              <a:rPr lang="en-US" altLang="ko-KR" dirty="0"/>
              <a:t>4!</a:t>
            </a:r>
          </a:p>
          <a:p>
            <a:r>
              <a:rPr lang="en-US" altLang="ko-KR" dirty="0"/>
              <a:t>Green Signal 4!</a:t>
            </a:r>
            <a:endParaRPr lang="ko-KR" altLang="en-US" dirty="0"/>
          </a:p>
        </p:txBody>
      </p:sp>
      <p:sp>
        <p:nvSpPr>
          <p:cNvPr id="28" name="직사각형 27"/>
          <p:cNvSpPr/>
          <p:nvPr/>
        </p:nvSpPr>
        <p:spPr>
          <a:xfrm>
            <a:off x="3707904" y="5507940"/>
            <a:ext cx="2448272" cy="646331"/>
          </a:xfrm>
          <a:prstGeom prst="rect">
            <a:avLst/>
          </a:prstGeom>
        </p:spPr>
        <p:txBody>
          <a:bodyPr wrap="square">
            <a:spAutoFit/>
          </a:bodyPr>
          <a:lstStyle/>
          <a:p>
            <a:r>
              <a:rPr lang="ko-KR" altLang="en-US" dirty="0"/>
              <a:t>결론</a:t>
            </a:r>
            <a:r>
              <a:rPr lang="en-US" altLang="ko-KR" dirty="0"/>
              <a:t>: </a:t>
            </a:r>
            <a:r>
              <a:rPr lang="ko-KR" altLang="en-US" dirty="0"/>
              <a:t>주황빛</a:t>
            </a:r>
            <a:r>
              <a:rPr lang="en-US" altLang="ko-KR" dirty="0"/>
              <a:t>!</a:t>
            </a:r>
          </a:p>
          <a:p>
            <a:r>
              <a:rPr lang="en-US" altLang="ko-KR" dirty="0"/>
              <a:t>Conclusion : Orange !</a:t>
            </a:r>
            <a:endParaRPr lang="ko-KR" altLang="en-US" dirty="0"/>
          </a:p>
        </p:txBody>
      </p:sp>
      <p:sp>
        <p:nvSpPr>
          <p:cNvPr id="29" name="위로 굽은 화살표 28"/>
          <p:cNvSpPr/>
          <p:nvPr/>
        </p:nvSpPr>
        <p:spPr>
          <a:xfrm rot="5400000">
            <a:off x="2447764" y="4535832"/>
            <a:ext cx="576064" cy="1800200"/>
          </a:xfrm>
          <a:prstGeom prst="bentUpArrow">
            <a:avLst>
              <a:gd name="adj1" fmla="val 10540"/>
              <a:gd name="adj2" fmla="val 11526"/>
              <a:gd name="adj3" fmla="val 25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a:off x="4427984" y="3851756"/>
            <a:ext cx="2952328" cy="646331"/>
          </a:xfrm>
          <a:prstGeom prst="rect">
            <a:avLst/>
          </a:prstGeom>
        </p:spPr>
        <p:txBody>
          <a:bodyPr wrap="square">
            <a:spAutoFit/>
          </a:bodyPr>
          <a:lstStyle/>
          <a:p>
            <a:r>
              <a:rPr lang="ko-KR" altLang="en-US" dirty="0"/>
              <a:t>빨강 신호 </a:t>
            </a:r>
            <a:r>
              <a:rPr lang="en-US" altLang="ko-KR" dirty="0"/>
              <a:t>10!</a:t>
            </a:r>
          </a:p>
          <a:p>
            <a:r>
              <a:rPr lang="en-US" altLang="ko-KR" dirty="0"/>
              <a:t>Red Signal 10!</a:t>
            </a:r>
            <a:endParaRPr lang="ko-KR" altLang="en-US" dirty="0"/>
          </a:p>
        </p:txBody>
      </p:sp>
      <p:sp>
        <p:nvSpPr>
          <p:cNvPr id="31" name="오른쪽 화살표 30"/>
          <p:cNvSpPr/>
          <p:nvPr/>
        </p:nvSpPr>
        <p:spPr>
          <a:xfrm>
            <a:off x="323528" y="1763524"/>
            <a:ext cx="1368152" cy="72008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직사각형 31"/>
          <p:cNvSpPr/>
          <p:nvPr/>
        </p:nvSpPr>
        <p:spPr>
          <a:xfrm>
            <a:off x="323528" y="1907540"/>
            <a:ext cx="2952328" cy="369332"/>
          </a:xfrm>
          <a:prstGeom prst="rect">
            <a:avLst/>
          </a:prstGeom>
        </p:spPr>
        <p:txBody>
          <a:bodyPr wrap="square">
            <a:spAutoFit/>
          </a:bodyPr>
          <a:lstStyle/>
          <a:p>
            <a:r>
              <a:rPr lang="en-US" altLang="ko-KR" dirty="0"/>
              <a:t>620 nm</a:t>
            </a:r>
            <a:endParaRPr lang="ko-KR" altLang="en-US" dirty="0"/>
          </a:p>
        </p:txBody>
      </p:sp>
      <p:sp>
        <p:nvSpPr>
          <p:cNvPr id="33" name="직사각형 32"/>
          <p:cNvSpPr/>
          <p:nvPr/>
        </p:nvSpPr>
        <p:spPr>
          <a:xfrm>
            <a:off x="251520" y="3779748"/>
            <a:ext cx="2952328" cy="369332"/>
          </a:xfrm>
          <a:prstGeom prst="rect">
            <a:avLst/>
          </a:prstGeom>
        </p:spPr>
        <p:txBody>
          <a:bodyPr wrap="square">
            <a:spAutoFit/>
          </a:bodyPr>
          <a:lstStyle/>
          <a:p>
            <a:r>
              <a:rPr lang="en-US" altLang="ko-KR" dirty="0"/>
              <a:t>650 nm</a:t>
            </a:r>
            <a:endParaRPr lang="ko-KR" altLang="en-US" dirty="0"/>
          </a:p>
        </p:txBody>
      </p:sp>
      <p:sp>
        <p:nvSpPr>
          <p:cNvPr id="34" name="직사각형 33"/>
          <p:cNvSpPr/>
          <p:nvPr/>
        </p:nvSpPr>
        <p:spPr>
          <a:xfrm>
            <a:off x="251520" y="5003884"/>
            <a:ext cx="2952328" cy="369332"/>
          </a:xfrm>
          <a:prstGeom prst="rect">
            <a:avLst/>
          </a:prstGeom>
        </p:spPr>
        <p:txBody>
          <a:bodyPr wrap="square">
            <a:spAutoFit/>
          </a:bodyPr>
          <a:lstStyle/>
          <a:p>
            <a:r>
              <a:rPr lang="en-US" altLang="ko-KR" dirty="0"/>
              <a:t>530 nm</a:t>
            </a:r>
            <a:endParaRPr lang="ko-KR" altLang="en-US" dirty="0"/>
          </a:p>
        </p:txBody>
      </p:sp>
      <p:sp>
        <p:nvSpPr>
          <p:cNvPr id="35" name="직사각형 34"/>
          <p:cNvSpPr/>
          <p:nvPr/>
        </p:nvSpPr>
        <p:spPr>
          <a:xfrm>
            <a:off x="6156176" y="4725144"/>
            <a:ext cx="2987824" cy="1754326"/>
          </a:xfrm>
          <a:prstGeom prst="rect">
            <a:avLst/>
          </a:prstGeom>
        </p:spPr>
        <p:txBody>
          <a:bodyPr wrap="square">
            <a:spAutoFit/>
          </a:bodyPr>
          <a:lstStyle/>
          <a:p>
            <a:r>
              <a:rPr lang="ko-KR" altLang="en-US" dirty="0">
                <a:latin typeface="+mj-ea"/>
                <a:ea typeface="+mj-ea"/>
              </a:rPr>
              <a:t>눈은 색을 구별하기 위해 빛의 파장을 측정하는 대신 </a:t>
            </a:r>
            <a:r>
              <a:rPr lang="en-US" altLang="ko-KR" dirty="0">
                <a:latin typeface="+mj-ea"/>
                <a:ea typeface="+mj-ea"/>
              </a:rPr>
              <a:t>R,G,B</a:t>
            </a:r>
            <a:r>
              <a:rPr lang="ko-KR" altLang="en-US" dirty="0">
                <a:latin typeface="+mj-ea"/>
                <a:ea typeface="+mj-ea"/>
              </a:rPr>
              <a:t>의 세기를 측정한다</a:t>
            </a:r>
            <a:r>
              <a:rPr lang="en-US" altLang="ko-KR" dirty="0">
                <a:latin typeface="+mj-ea"/>
                <a:ea typeface="+mj-ea"/>
              </a:rPr>
              <a:t>.</a:t>
            </a:r>
          </a:p>
          <a:p>
            <a:r>
              <a:rPr lang="en-US" altLang="ko-KR" dirty="0">
                <a:latin typeface="+mj-ea"/>
                <a:ea typeface="+mj-ea"/>
              </a:rPr>
              <a:t>Eye measures intensity of R,G,B instead of measuring wavelength.</a:t>
            </a:r>
            <a:endParaRPr lang="ko-KR" altLang="en-US" dirty="0">
              <a:latin typeface="+mj-ea"/>
              <a:ea typeface="+mj-ea"/>
            </a:endParaRPr>
          </a:p>
        </p:txBody>
      </p:sp>
    </p:spTree>
    <p:extLst>
      <p:ext uri="{BB962C8B-B14F-4D97-AF65-F5344CB8AC3E}">
        <p14:creationId xmlns:p14="http://schemas.microsoft.com/office/powerpoint/2010/main" val="1666836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1"/>
          <p:cNvSpPr txBox="1">
            <a:spLocks/>
          </p:cNvSpPr>
          <p:nvPr/>
        </p:nvSpPr>
        <p:spPr>
          <a:xfrm>
            <a:off x="611560" y="332656"/>
            <a:ext cx="7992888" cy="4464496"/>
          </a:xfrm>
          <a:prstGeom prst="rect">
            <a:avLst/>
          </a:prstGeom>
        </p:spPr>
        <p:txBody>
          <a:bodyPr vert="horz" lIns="91440" tIns="45720" rIns="91440" bIns="45720" rtlCol="0" anchor="ctr">
            <a:noAutofit/>
          </a:bodyPr>
          <a:lstStyle/>
          <a:p>
            <a:pPr marL="0" marR="0" lvl="0" indent="0" algn="just" defTabSz="914400" rtl="0" eaLnBrk="1" fontAlgn="auto" latinLnBrk="1" hangingPunct="1">
              <a:lnSpc>
                <a:spcPct val="100000"/>
              </a:lnSpc>
              <a:spcBef>
                <a:spcPct val="0"/>
              </a:spcBef>
              <a:spcAft>
                <a:spcPts val="0"/>
              </a:spcAft>
              <a:buClrTx/>
              <a:buSzTx/>
              <a:buFontTx/>
              <a:buNone/>
              <a:tabLst/>
              <a:defRPr/>
            </a:pPr>
            <a:r>
              <a:rPr lang="en-US" altLang="ko-KR" sz="3200" dirty="0">
                <a:latin typeface="+mj-lt"/>
                <a:ea typeface="+mj-ea"/>
                <a:cs typeface="+mj-cs"/>
              </a:rPr>
              <a:t>What is electro-magnetic wave ?</a:t>
            </a:r>
          </a:p>
          <a:p>
            <a:pPr marL="0" marR="0" lvl="0" indent="0" algn="just" defTabSz="914400" rtl="0" eaLnBrk="1" fontAlgn="auto" latinLnBrk="1" hangingPunct="1">
              <a:lnSpc>
                <a:spcPct val="100000"/>
              </a:lnSpc>
              <a:spcBef>
                <a:spcPct val="0"/>
              </a:spcBef>
              <a:spcAft>
                <a:spcPts val="0"/>
              </a:spcAft>
              <a:buClrTx/>
              <a:buSzTx/>
              <a:buFontTx/>
              <a:buNone/>
              <a:tabLst/>
              <a:defRPr/>
            </a:pPr>
            <a:r>
              <a:rPr lang="ko-KR" altLang="en-US" sz="3200" dirty="0">
                <a:latin typeface="+mj-lt"/>
                <a:ea typeface="+mj-ea"/>
                <a:cs typeface="+mj-cs"/>
              </a:rPr>
              <a:t>전자기파란</a:t>
            </a:r>
            <a:r>
              <a:rPr lang="en-US" altLang="ko-KR" sz="3200" dirty="0">
                <a:latin typeface="+mj-lt"/>
                <a:ea typeface="+mj-ea"/>
                <a:cs typeface="+mj-cs"/>
              </a:rPr>
              <a:t>? </a:t>
            </a:r>
          </a:p>
          <a:p>
            <a:pPr marL="0" marR="0" lvl="0" indent="0" algn="just" defTabSz="914400" rtl="0" eaLnBrk="1" fontAlgn="auto" latinLnBrk="1" hangingPunct="1">
              <a:lnSpc>
                <a:spcPct val="100000"/>
              </a:lnSpc>
              <a:spcBef>
                <a:spcPct val="0"/>
              </a:spcBef>
              <a:spcAft>
                <a:spcPts val="0"/>
              </a:spcAft>
              <a:buClrTx/>
              <a:buSzTx/>
              <a:buFontTx/>
              <a:buNone/>
              <a:tabLst/>
              <a:defRPr/>
            </a:pPr>
            <a:endParaRPr kumimoji="0" lang="en-US" altLang="ko-KR" sz="2400" b="0" i="0" u="none" strike="noStrike" kern="1200" cap="none" spc="0" normalizeH="0" baseline="0" noProof="0" dirty="0">
              <a:ln>
                <a:noFill/>
              </a:ln>
              <a:solidFill>
                <a:schemeClr val="tx1"/>
              </a:solidFill>
              <a:effectLst/>
              <a:uLnTx/>
              <a:uFillTx/>
              <a:latin typeface="+mj-lt"/>
              <a:ea typeface="+mj-ea"/>
              <a:cs typeface="+mj-cs"/>
            </a:endParaRPr>
          </a:p>
          <a:p>
            <a:pPr marL="0" marR="0" lvl="0" indent="0" algn="just"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a:ln>
                  <a:noFill/>
                </a:ln>
                <a:solidFill>
                  <a:schemeClr val="tx1"/>
                </a:solidFill>
                <a:effectLst/>
                <a:uLnTx/>
                <a:uFillTx/>
                <a:latin typeface="+mj-lt"/>
                <a:ea typeface="+mj-ea"/>
                <a:cs typeface="+mj-cs"/>
              </a:rPr>
              <a:t>The electrical</a:t>
            </a:r>
            <a:r>
              <a:rPr kumimoji="0" lang="en-US" altLang="ko-KR" sz="2400" b="0" i="0" u="none" strike="noStrike" kern="1200" cap="none" spc="0" normalizeH="0" noProof="0" dirty="0">
                <a:ln>
                  <a:noFill/>
                </a:ln>
                <a:solidFill>
                  <a:schemeClr val="tx1"/>
                </a:solidFill>
                <a:effectLst/>
                <a:uLnTx/>
                <a:uFillTx/>
                <a:latin typeface="+mj-lt"/>
                <a:ea typeface="+mj-ea"/>
                <a:cs typeface="+mj-cs"/>
              </a:rPr>
              <a:t> and magnetic effects alternate with each other</a:t>
            </a:r>
            <a:r>
              <a:rPr kumimoji="0" lang="en-US" altLang="ko-KR" sz="2400" b="0" i="0" u="none" strike="noStrike" kern="1200" cap="none" spc="0" normalizeH="0" baseline="0" noProof="0" dirty="0">
                <a:ln>
                  <a:noFill/>
                </a:ln>
                <a:solidFill>
                  <a:schemeClr val="tx1"/>
                </a:solidFill>
                <a:effectLst/>
                <a:uLnTx/>
                <a:uFillTx/>
                <a:latin typeface="+mj-lt"/>
                <a:ea typeface="+mj-ea"/>
                <a:cs typeface="+mj-cs"/>
              </a:rPr>
              <a:t>. </a:t>
            </a:r>
            <a:r>
              <a:rPr lang="en-US" altLang="ko-KR" sz="2400" dirty="0">
                <a:latin typeface="+mj-lt"/>
                <a:ea typeface="+mj-ea"/>
                <a:cs typeface="+mj-cs"/>
              </a:rPr>
              <a:t>It can electrical/magnetic effects on objects at long distance.</a:t>
            </a:r>
          </a:p>
          <a:p>
            <a:pPr marL="0" marR="0" lvl="0" indent="0" algn="just" defTabSz="914400" rtl="0" eaLnBrk="1" fontAlgn="auto" latinLnBrk="1" hangingPunct="1">
              <a:lnSpc>
                <a:spcPct val="100000"/>
              </a:lnSpc>
              <a:spcBef>
                <a:spcPct val="0"/>
              </a:spcBef>
              <a:spcAft>
                <a:spcPts val="0"/>
              </a:spcAft>
              <a:buClrTx/>
              <a:buSzTx/>
              <a:buFontTx/>
              <a:buNone/>
              <a:tabLst/>
              <a:defRPr/>
            </a:pPr>
            <a:endParaRPr lang="en-US" altLang="ko-KR" sz="2400" dirty="0">
              <a:latin typeface="+mj-lt"/>
              <a:ea typeface="+mj-ea"/>
              <a:cs typeface="+mj-cs"/>
            </a:endParaRPr>
          </a:p>
          <a:p>
            <a:pPr algn="just">
              <a:spcBef>
                <a:spcPct val="0"/>
              </a:spcBef>
              <a:defRPr/>
            </a:pPr>
            <a:r>
              <a:rPr lang="ko-KR" altLang="en-US" sz="2400" dirty="0"/>
              <a:t>전기적 효과와 자기적 효과가 서로 교대로 나타나면서 진행하는 파동</a:t>
            </a:r>
            <a:r>
              <a:rPr lang="en-US" altLang="ko-KR" sz="2400" dirty="0"/>
              <a:t>. </a:t>
            </a:r>
            <a:r>
              <a:rPr lang="ko-KR" altLang="en-US" sz="2400" dirty="0"/>
              <a:t>먼 거리에 있는 물체에 전기적</a:t>
            </a:r>
            <a:r>
              <a:rPr lang="en-US" altLang="ko-KR" sz="2400" dirty="0"/>
              <a:t>/</a:t>
            </a:r>
            <a:r>
              <a:rPr lang="ko-KR" altLang="en-US" sz="2400" dirty="0"/>
              <a:t>자기적 영향을 미칠 수 있다</a:t>
            </a:r>
            <a:r>
              <a:rPr lang="en-US" altLang="ko-KR" sz="2400" dirty="0"/>
              <a:t>.</a:t>
            </a:r>
            <a:endParaRPr lang="ko-KR" altLang="en-US" sz="2400" dirty="0"/>
          </a:p>
          <a:p>
            <a:pPr marL="0" marR="0" lvl="0" indent="0" algn="just" defTabSz="914400" rtl="0" eaLnBrk="1" fontAlgn="auto" latinLnBrk="1" hangingPunct="1">
              <a:lnSpc>
                <a:spcPct val="100000"/>
              </a:lnSpc>
              <a:spcBef>
                <a:spcPct val="0"/>
              </a:spcBef>
              <a:spcAft>
                <a:spcPts val="0"/>
              </a:spcAft>
              <a:buClrTx/>
              <a:buSzTx/>
              <a:buFontTx/>
              <a:buNone/>
              <a:tabLst/>
              <a:defRPr/>
            </a:pPr>
            <a:endParaRPr kumimoji="0" lang="ko-KR" altLang="en-US" sz="2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직사각형 5">
            <a:hlinkClick r:id="rId2"/>
          </p:cNvPr>
          <p:cNvSpPr/>
          <p:nvPr/>
        </p:nvSpPr>
        <p:spPr>
          <a:xfrm>
            <a:off x="1619672" y="5085184"/>
            <a:ext cx="6768752" cy="369332"/>
          </a:xfrm>
          <a:prstGeom prst="rect">
            <a:avLst/>
          </a:prstGeom>
        </p:spPr>
        <p:txBody>
          <a:bodyPr wrap="square">
            <a:spAutoFit/>
          </a:bodyPr>
          <a:lstStyle/>
          <a:p>
            <a:r>
              <a:rPr lang="en-US" altLang="ko-KR" dirty="0"/>
              <a:t>http://phet.colorado.edu/en/simulation/radio-waves</a:t>
            </a:r>
            <a:endParaRPr lang="ko-KR" altLang="en-US" dirty="0"/>
          </a:p>
        </p:txBody>
      </p:sp>
      <p:sp>
        <p:nvSpPr>
          <p:cNvPr id="2" name="직사각형 1"/>
          <p:cNvSpPr/>
          <p:nvPr/>
        </p:nvSpPr>
        <p:spPr>
          <a:xfrm>
            <a:off x="1619672" y="4612486"/>
            <a:ext cx="5526360" cy="369332"/>
          </a:xfrm>
          <a:prstGeom prst="rect">
            <a:avLst/>
          </a:prstGeom>
        </p:spPr>
        <p:txBody>
          <a:bodyPr wrap="square">
            <a:spAutoFit/>
          </a:bodyPr>
          <a:lstStyle/>
          <a:p>
            <a:r>
              <a:rPr lang="en-US" altLang="ko-KR" dirty="0">
                <a:hlinkClick r:id="rId3"/>
              </a:rPr>
              <a:t>https://www.youtube.com/watch?v=aCTRjVEmeC0</a:t>
            </a:r>
            <a:endParaRPr lang="ko-KR" altLang="en-US" dirty="0"/>
          </a:p>
        </p:txBody>
      </p:sp>
    </p:spTree>
    <p:extLst>
      <p:ext uri="{BB962C8B-B14F-4D97-AF65-F5344CB8AC3E}">
        <p14:creationId xmlns:p14="http://schemas.microsoft.com/office/powerpoint/2010/main" val="3033403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3419872" y="163513"/>
            <a:ext cx="5724128" cy="779462"/>
          </a:xfrm>
        </p:spPr>
        <p:txBody>
          <a:bodyPr>
            <a:noAutofit/>
          </a:bodyPr>
          <a:lstStyle/>
          <a:p>
            <a:pPr algn="l"/>
            <a:r>
              <a:rPr lang="en-US" altLang="ko-KR" sz="3600" dirty="0"/>
              <a:t>Creating Yellow light </a:t>
            </a:r>
            <a:r>
              <a:rPr lang="ko-KR" altLang="en-US" sz="3600" dirty="0"/>
              <a:t>노란빛 만들기</a:t>
            </a:r>
          </a:p>
        </p:txBody>
      </p:sp>
      <p:sp>
        <p:nvSpPr>
          <p:cNvPr id="4848" name="직사각형 4847"/>
          <p:cNvSpPr/>
          <p:nvPr/>
        </p:nvSpPr>
        <p:spPr>
          <a:xfrm>
            <a:off x="5076056" y="1196752"/>
            <a:ext cx="3312368" cy="3384376"/>
          </a:xfrm>
          <a:prstGeom prst="rect">
            <a:avLst/>
          </a:prstGeom>
          <a:solidFill>
            <a:srgbClr val="FFE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13"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023" t="17401" r="73007" b="32922"/>
          <a:stretch/>
        </p:blipFill>
        <p:spPr bwMode="auto">
          <a:xfrm>
            <a:off x="827584" y="1196752"/>
            <a:ext cx="3456384" cy="3389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그룹 10"/>
          <p:cNvGrpSpPr/>
          <p:nvPr/>
        </p:nvGrpSpPr>
        <p:grpSpPr>
          <a:xfrm>
            <a:off x="3347864" y="3843057"/>
            <a:ext cx="2160240" cy="2227398"/>
            <a:chOff x="3347864" y="3843057"/>
            <a:chExt cx="2160240" cy="2227398"/>
          </a:xfrm>
        </p:grpSpPr>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050" t="60667" r="73007" b="32922"/>
            <a:stretch/>
          </p:blipFill>
          <p:spPr bwMode="auto">
            <a:xfrm>
              <a:off x="3347864" y="4805959"/>
              <a:ext cx="1224136" cy="1264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직사각형 2"/>
            <p:cNvSpPr/>
            <p:nvPr/>
          </p:nvSpPr>
          <p:spPr>
            <a:xfrm>
              <a:off x="5292080" y="3861048"/>
              <a:ext cx="216024" cy="216024"/>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5" name="직선 연결선 4"/>
            <p:cNvCxnSpPr/>
            <p:nvPr/>
          </p:nvCxnSpPr>
          <p:spPr>
            <a:xfrm flipH="1">
              <a:off x="3347864" y="3861048"/>
              <a:ext cx="1944216" cy="972087"/>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H="1">
              <a:off x="4572000" y="3843057"/>
              <a:ext cx="936104" cy="991092"/>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flipH="1">
              <a:off x="4572000" y="4058067"/>
              <a:ext cx="936104" cy="200773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3546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182175"/>
            <a:ext cx="7886700" cy="1325563"/>
          </a:xfrm>
        </p:spPr>
        <p:txBody>
          <a:bodyPr/>
          <a:lstStyle/>
          <a:p>
            <a:r>
              <a:rPr lang="ko-KR" altLang="en-US" dirty="0"/>
              <a:t>디스플레이</a:t>
            </a:r>
            <a:r>
              <a:rPr lang="en-US" altLang="ko-KR" dirty="0"/>
              <a:t> </a:t>
            </a:r>
            <a:r>
              <a:rPr lang="ko-KR" altLang="en-US" dirty="0" err="1"/>
              <a:t>화소</a:t>
            </a:r>
            <a:r>
              <a:rPr lang="ko-KR" altLang="en-US" dirty="0"/>
              <a:t> </a:t>
            </a:r>
            <a:r>
              <a:rPr lang="en-US" altLang="ko-KR" dirty="0"/>
              <a:t/>
            </a:r>
            <a:br>
              <a:rPr lang="en-US" altLang="ko-KR" dirty="0"/>
            </a:br>
            <a:r>
              <a:rPr lang="en-US" altLang="ko-KR" dirty="0"/>
              <a:t>Display Resolution</a:t>
            </a:r>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39" y="1690688"/>
            <a:ext cx="6028162" cy="3390841"/>
          </a:xfrm>
          <a:prstGeom prst="rect">
            <a:avLst/>
          </a:prstGeom>
        </p:spPr>
      </p:pic>
      <p:sp>
        <p:nvSpPr>
          <p:cNvPr id="3" name="직사각형 2"/>
          <p:cNvSpPr/>
          <p:nvPr/>
        </p:nvSpPr>
        <p:spPr>
          <a:xfrm>
            <a:off x="5292080" y="3140968"/>
            <a:ext cx="411538" cy="43204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p:cNvGrpSpPr/>
          <p:nvPr/>
        </p:nvGrpSpPr>
        <p:grpSpPr>
          <a:xfrm>
            <a:off x="5633197" y="2073707"/>
            <a:ext cx="3445686" cy="2624802"/>
            <a:chOff x="5271614" y="2371859"/>
            <a:chExt cx="3445686" cy="2624802"/>
          </a:xfrm>
        </p:grpSpPr>
        <p:pic>
          <p:nvPicPr>
            <p:cNvPr id="6" name="그림 5"/>
            <p:cNvPicPr>
              <a:picLocks noChangeAspect="1"/>
            </p:cNvPicPr>
            <p:nvPr/>
          </p:nvPicPr>
          <p:blipFill rotWithShape="1">
            <a:blip r:embed="rId3">
              <a:extLst>
                <a:ext uri="{28A0092B-C50C-407E-A947-70E740481C1C}">
                  <a14:useLocalDpi xmlns:a14="http://schemas.microsoft.com/office/drawing/2010/main" val="0"/>
                </a:ext>
              </a:extLst>
            </a:blip>
            <a:srcRect l="51660"/>
            <a:stretch/>
          </p:blipFill>
          <p:spPr>
            <a:xfrm>
              <a:off x="6197020" y="2371859"/>
              <a:ext cx="2520280" cy="2624802"/>
            </a:xfrm>
            <a:prstGeom prst="rect">
              <a:avLst/>
            </a:prstGeom>
          </p:spPr>
        </p:pic>
        <p:cxnSp>
          <p:nvCxnSpPr>
            <p:cNvPr id="7" name="직선 연결선 6"/>
            <p:cNvCxnSpPr/>
            <p:nvPr/>
          </p:nvCxnSpPr>
          <p:spPr>
            <a:xfrm>
              <a:off x="5292080" y="3573016"/>
              <a:ext cx="904940" cy="1423645"/>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p:cNvCxnSpPr/>
            <p:nvPr/>
          </p:nvCxnSpPr>
          <p:spPr>
            <a:xfrm flipV="1">
              <a:off x="5271614" y="2420888"/>
              <a:ext cx="925406" cy="720081"/>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V="1">
              <a:off x="5744550" y="2972439"/>
              <a:ext cx="452470" cy="164393"/>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5703618" y="3573017"/>
              <a:ext cx="493402" cy="360039"/>
            </a:xfrm>
            <a:prstGeom prst="line">
              <a:avLst/>
            </a:prstGeom>
            <a:ln w="190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172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395536" y="332656"/>
            <a:ext cx="8172450" cy="1429023"/>
          </a:xfrm>
        </p:spPr>
        <p:txBody>
          <a:bodyPr>
            <a:noAutofit/>
          </a:bodyPr>
          <a:lstStyle/>
          <a:p>
            <a:pPr algn="l"/>
            <a:r>
              <a:rPr lang="en-US" altLang="ko-KR" sz="3200" dirty="0"/>
              <a:t>Q. Why are combination of lights and colors different ?</a:t>
            </a:r>
            <a:br>
              <a:rPr lang="en-US" altLang="ko-KR" sz="3200" dirty="0"/>
            </a:br>
            <a:r>
              <a:rPr lang="ko-KR" altLang="en-US" sz="3200" dirty="0"/>
              <a:t>빛의 혼합과 색의 혼합은 왜 다른가</a:t>
            </a:r>
            <a:r>
              <a:rPr lang="en-US" altLang="ko-KR" sz="3200" dirty="0"/>
              <a:t>?</a:t>
            </a:r>
            <a:endParaRPr lang="ko-KR" altLang="en-US" sz="3200" dirty="0"/>
          </a:p>
        </p:txBody>
      </p:sp>
      <p:sp>
        <p:nvSpPr>
          <p:cNvPr id="4812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
        <p:nvSpPr>
          <p:cNvPr id="4813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
        <p:nvSpPr>
          <p:cNvPr id="4813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pic>
        <p:nvPicPr>
          <p:cNvPr id="49154" name="Picture 2" descr="primary_colors_of_light"/>
          <p:cNvPicPr>
            <a:picLocks noChangeAspect="1" noChangeArrowheads="1"/>
          </p:cNvPicPr>
          <p:nvPr/>
        </p:nvPicPr>
        <p:blipFill>
          <a:blip r:embed="rId2" cstate="print"/>
          <a:srcRect b="19629"/>
          <a:stretch>
            <a:fillRect/>
          </a:stretch>
        </p:blipFill>
        <p:spPr bwMode="auto">
          <a:xfrm>
            <a:off x="1187624" y="2060848"/>
            <a:ext cx="6764238" cy="3240360"/>
          </a:xfrm>
          <a:prstGeom prst="rect">
            <a:avLst/>
          </a:prstGeom>
          <a:noFill/>
        </p:spPr>
      </p:pic>
    </p:spTree>
    <p:extLst>
      <p:ext uri="{BB962C8B-B14F-4D97-AF65-F5344CB8AC3E}">
        <p14:creationId xmlns:p14="http://schemas.microsoft.com/office/powerpoint/2010/main" val="12893908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113680"/>
            <a:ext cx="9143999" cy="1371104"/>
          </a:xfrm>
        </p:spPr>
        <p:txBody>
          <a:bodyPr>
            <a:noAutofit/>
          </a:bodyPr>
          <a:lstStyle/>
          <a:p>
            <a:pPr algn="ctr"/>
            <a:r>
              <a:rPr lang="en-US" altLang="ko-KR" sz="3200" dirty="0"/>
              <a:t>Q. Why are combination of lights and colors different ?</a:t>
            </a:r>
            <a:br>
              <a:rPr lang="en-US" altLang="ko-KR" sz="3200" dirty="0"/>
            </a:br>
            <a:r>
              <a:rPr lang="ko-KR" altLang="en-US" sz="3200" dirty="0"/>
              <a:t>빛의 혼합과 색의 혼합은 왜 다른가</a:t>
            </a:r>
            <a:r>
              <a:rPr lang="en-US" altLang="ko-KR" sz="3200" dirty="0"/>
              <a:t>?</a:t>
            </a:r>
            <a:endParaRPr lang="ko-KR" altLang="en-US" sz="3200" dirty="0"/>
          </a:p>
        </p:txBody>
      </p:sp>
      <p:sp>
        <p:nvSpPr>
          <p:cNvPr id="48129" name="Rectangle 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
        <p:nvSpPr>
          <p:cNvPr id="4813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
        <p:nvSpPr>
          <p:cNvPr id="4813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ko-KR" altLang="en-US"/>
          </a:p>
        </p:txBody>
      </p:sp>
      <p:sp>
        <p:nvSpPr>
          <p:cNvPr id="9" name="제목 1"/>
          <p:cNvSpPr txBox="1">
            <a:spLocks/>
          </p:cNvSpPr>
          <p:nvPr/>
        </p:nvSpPr>
        <p:spPr>
          <a:xfrm>
            <a:off x="755576" y="4653136"/>
            <a:ext cx="4032448" cy="924780"/>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b="0" i="0" u="none" strike="noStrike" kern="1200" cap="none" spc="0" normalizeH="0" baseline="0" noProof="0" dirty="0">
                <a:ln>
                  <a:noFill/>
                </a:ln>
                <a:solidFill>
                  <a:schemeClr val="tx1"/>
                </a:solidFill>
                <a:effectLst/>
                <a:uLnTx/>
                <a:uFillTx/>
                <a:latin typeface="+mj-lt"/>
                <a:ea typeface="+mj-ea"/>
                <a:cs typeface="+mj-cs"/>
              </a:rPr>
              <a:t>섞을수록 더 많은 파장이 추가된다</a:t>
            </a:r>
            <a:endParaRPr kumimoji="0" lang="en-US" altLang="ko-KR" b="0" i="0" u="none" strike="noStrike" kern="1200" cap="none" spc="0" normalizeH="0" baseline="0" noProof="0" dirty="0">
              <a:ln>
                <a:noFill/>
              </a:ln>
              <a:solidFill>
                <a:schemeClr val="tx1"/>
              </a:solidFill>
              <a:effectLst/>
              <a:uLnTx/>
              <a:uFillTx/>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dirty="0">
                <a:latin typeface="+mj-lt"/>
                <a:ea typeface="+mj-ea"/>
                <a:cs typeface="+mj-cs"/>
              </a:rPr>
              <a:t>예</a:t>
            </a:r>
            <a:r>
              <a:rPr lang="en-US" altLang="ko-KR" dirty="0">
                <a:latin typeface="+mj-lt"/>
                <a:ea typeface="+mj-ea"/>
                <a:cs typeface="+mj-cs"/>
              </a:rPr>
              <a:t>) </a:t>
            </a:r>
            <a:r>
              <a:rPr lang="ko-KR" altLang="en-US" dirty="0">
                <a:latin typeface="+mj-lt"/>
                <a:ea typeface="+mj-ea"/>
                <a:cs typeface="+mj-cs"/>
              </a:rPr>
              <a:t>모니터의 픽셀</a:t>
            </a:r>
            <a:endParaRPr kumimoji="0" lang="en-US" altLang="ko-KR" b="0" i="0" u="none" strike="noStrike" kern="1200" cap="none" spc="0" normalizeH="0" baseline="0" noProof="0" dirty="0">
              <a:ln>
                <a:noFill/>
              </a:ln>
              <a:solidFill>
                <a:schemeClr val="tx1"/>
              </a:solidFill>
              <a:effectLst/>
              <a:uLnTx/>
              <a:uFillTx/>
              <a:latin typeface="+mj-lt"/>
              <a:ea typeface="+mj-ea"/>
              <a:cs typeface="+mj-cs"/>
            </a:endParaRPr>
          </a:p>
        </p:txBody>
      </p:sp>
      <p:sp>
        <p:nvSpPr>
          <p:cNvPr id="12" name="제목 1"/>
          <p:cNvSpPr txBox="1">
            <a:spLocks/>
          </p:cNvSpPr>
          <p:nvPr/>
        </p:nvSpPr>
        <p:spPr>
          <a:xfrm>
            <a:off x="4716016" y="4653136"/>
            <a:ext cx="4032448" cy="924780"/>
          </a:xfrm>
          <a:prstGeom prst="rect">
            <a:avLst/>
          </a:prstGeom>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dirty="0">
                <a:latin typeface="+mj-lt"/>
                <a:ea typeface="+mj-ea"/>
                <a:cs typeface="+mj-cs"/>
              </a:rPr>
              <a:t>섞을수록 더 많은 파장이 흡수되어 </a:t>
            </a:r>
            <a:endParaRPr lang="en-US" altLang="ko-KR" dirty="0">
              <a:latin typeface="+mj-lt"/>
              <a:ea typeface="+mj-ea"/>
              <a:cs typeface="+mj-cs"/>
            </a:endParaRP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dirty="0">
                <a:latin typeface="+mj-lt"/>
                <a:ea typeface="+mj-ea"/>
                <a:cs typeface="+mj-cs"/>
              </a:rPr>
              <a:t>사라진다</a:t>
            </a:r>
            <a:r>
              <a:rPr kumimoji="0" lang="en-US" altLang="ko-KR" b="0" i="0" u="none" strike="noStrike" kern="1200" cap="none" spc="0" normalizeH="0" baseline="0" noProof="0" dirty="0">
                <a:ln>
                  <a:noFill/>
                </a:ln>
                <a:solidFill>
                  <a:schemeClr val="tx1"/>
                </a:solidFill>
                <a:effectLst/>
                <a:uLnTx/>
                <a:uFillTx/>
                <a:latin typeface="+mj-lt"/>
                <a:ea typeface="+mj-ea"/>
                <a:cs typeface="+mj-cs"/>
              </a:rPr>
              <a:t>.</a:t>
            </a:r>
          </a:p>
          <a:p>
            <a:pPr marL="0" marR="0" lvl="0" indent="0" algn="l" defTabSz="914400" rtl="0" eaLnBrk="1" fontAlgn="auto" latinLnBrk="1" hangingPunct="1">
              <a:lnSpc>
                <a:spcPct val="100000"/>
              </a:lnSpc>
              <a:spcBef>
                <a:spcPct val="0"/>
              </a:spcBef>
              <a:spcAft>
                <a:spcPts val="0"/>
              </a:spcAft>
              <a:buClrTx/>
              <a:buSzTx/>
              <a:buFontTx/>
              <a:buNone/>
              <a:tabLst/>
              <a:defRPr/>
            </a:pPr>
            <a:r>
              <a:rPr lang="ko-KR" altLang="en-US" dirty="0">
                <a:latin typeface="+mj-lt"/>
                <a:ea typeface="+mj-ea"/>
                <a:cs typeface="+mj-cs"/>
              </a:rPr>
              <a:t>예</a:t>
            </a:r>
            <a:r>
              <a:rPr lang="en-US" altLang="ko-KR" dirty="0">
                <a:latin typeface="+mj-lt"/>
                <a:ea typeface="+mj-ea"/>
                <a:cs typeface="+mj-cs"/>
              </a:rPr>
              <a:t>) </a:t>
            </a:r>
            <a:r>
              <a:rPr lang="ko-KR" altLang="en-US" dirty="0">
                <a:latin typeface="+mj-lt"/>
                <a:ea typeface="+mj-ea"/>
                <a:cs typeface="+mj-cs"/>
              </a:rPr>
              <a:t>물감</a:t>
            </a:r>
            <a:r>
              <a:rPr lang="en-US" altLang="ko-KR" dirty="0">
                <a:latin typeface="+mj-lt"/>
                <a:ea typeface="+mj-ea"/>
                <a:cs typeface="+mj-cs"/>
              </a:rPr>
              <a:t>, </a:t>
            </a:r>
            <a:r>
              <a:rPr lang="ko-KR" altLang="en-US" dirty="0">
                <a:latin typeface="+mj-lt"/>
                <a:ea typeface="+mj-ea"/>
                <a:cs typeface="+mj-cs"/>
              </a:rPr>
              <a:t>프린터 잉크</a:t>
            </a:r>
            <a:endParaRPr kumimoji="0" lang="en-US" altLang="ko-KR" b="0" i="0" u="none" strike="noStrike" kern="1200" cap="none" spc="0" normalizeH="0" baseline="0" noProof="0" dirty="0">
              <a:ln>
                <a:noFill/>
              </a:ln>
              <a:solidFill>
                <a:schemeClr val="tx1"/>
              </a:solidFill>
              <a:effectLst/>
              <a:uLnTx/>
              <a:uFillTx/>
              <a:latin typeface="+mj-lt"/>
              <a:ea typeface="+mj-ea"/>
              <a:cs typeface="+mj-cs"/>
            </a:endParaRPr>
          </a:p>
        </p:txBody>
      </p:sp>
      <p:pic>
        <p:nvPicPr>
          <p:cNvPr id="13314" name="Picture 2" descr="https://www.moorim.co.kr/upload/board/84/img_2014411028.jpg">
            <a:hlinkClick r:id="rId2"/>
          </p:cNvPr>
          <p:cNvPicPr>
            <a:picLocks noChangeAspect="1" noChangeArrowheads="1"/>
          </p:cNvPicPr>
          <p:nvPr/>
        </p:nvPicPr>
        <p:blipFill>
          <a:blip r:embed="rId3" cstate="print"/>
          <a:srcRect/>
          <a:stretch>
            <a:fillRect/>
          </a:stretch>
        </p:blipFill>
        <p:spPr bwMode="auto">
          <a:xfrm>
            <a:off x="1043608" y="1700808"/>
            <a:ext cx="2520280" cy="2601704"/>
          </a:xfrm>
          <a:prstGeom prst="rect">
            <a:avLst/>
          </a:prstGeom>
          <a:noFill/>
        </p:spPr>
      </p:pic>
      <p:pic>
        <p:nvPicPr>
          <p:cNvPr id="13316" name="Picture 4" descr="https://www.moorim.co.kr/upload/board/84/img_2014411029.jpg">
            <a:hlinkClick r:id="rId4"/>
          </p:cNvPr>
          <p:cNvPicPr>
            <a:picLocks noChangeAspect="1" noChangeArrowheads="1"/>
          </p:cNvPicPr>
          <p:nvPr/>
        </p:nvPicPr>
        <p:blipFill>
          <a:blip r:embed="rId5" cstate="print"/>
          <a:srcRect/>
          <a:stretch>
            <a:fillRect/>
          </a:stretch>
        </p:blipFill>
        <p:spPr bwMode="auto">
          <a:xfrm>
            <a:off x="5004048" y="1988840"/>
            <a:ext cx="3275856" cy="2570287"/>
          </a:xfrm>
          <a:prstGeom prst="rect">
            <a:avLst/>
          </a:prstGeom>
          <a:noFill/>
        </p:spPr>
      </p:pic>
      <p:sp>
        <p:nvSpPr>
          <p:cNvPr id="3" name="TextBox 2"/>
          <p:cNvSpPr txBox="1"/>
          <p:nvPr/>
        </p:nvSpPr>
        <p:spPr>
          <a:xfrm>
            <a:off x="251520" y="5373216"/>
            <a:ext cx="4248472" cy="923330"/>
          </a:xfrm>
          <a:prstGeom prst="rect">
            <a:avLst/>
          </a:prstGeom>
          <a:noFill/>
        </p:spPr>
        <p:txBody>
          <a:bodyPr wrap="square" rtlCol="0">
            <a:spAutoFit/>
          </a:bodyPr>
          <a:lstStyle/>
          <a:p>
            <a:r>
              <a:rPr lang="en-US" altLang="ko-KR" dirty="0"/>
              <a:t>Mixing the more waves, the more wavelengths are added.</a:t>
            </a:r>
          </a:p>
          <a:p>
            <a:r>
              <a:rPr lang="en-US" altLang="ko-KR" dirty="0"/>
              <a:t>(Ex : pixel of monitor)</a:t>
            </a:r>
            <a:endParaRPr lang="ko-KR" altLang="en-US" dirty="0"/>
          </a:p>
        </p:txBody>
      </p:sp>
      <p:sp>
        <p:nvSpPr>
          <p:cNvPr id="13" name="TextBox 12"/>
          <p:cNvSpPr txBox="1"/>
          <p:nvPr/>
        </p:nvSpPr>
        <p:spPr>
          <a:xfrm>
            <a:off x="4716016" y="5608860"/>
            <a:ext cx="4248472" cy="1200329"/>
          </a:xfrm>
          <a:prstGeom prst="rect">
            <a:avLst/>
          </a:prstGeom>
          <a:solidFill>
            <a:schemeClr val="bg1"/>
          </a:solidFill>
        </p:spPr>
        <p:txBody>
          <a:bodyPr wrap="square" rtlCol="0">
            <a:spAutoFit/>
          </a:bodyPr>
          <a:lstStyle/>
          <a:p>
            <a:r>
              <a:rPr lang="en-US" altLang="ko-KR" dirty="0"/>
              <a:t>Mixing the more waves, the more wavelengths are disappeared due to the absorption.</a:t>
            </a:r>
          </a:p>
          <a:p>
            <a:r>
              <a:rPr lang="en-US" altLang="ko-KR" dirty="0"/>
              <a:t>(Ex : paint, ink of printer)</a:t>
            </a:r>
            <a:endParaRPr lang="ko-KR" altLang="en-US" dirty="0"/>
          </a:p>
        </p:txBody>
      </p:sp>
    </p:spTree>
    <p:extLst>
      <p:ext uri="{BB962C8B-B14F-4D97-AF65-F5344CB8AC3E}">
        <p14:creationId xmlns:p14="http://schemas.microsoft.com/office/powerpoint/2010/main" val="2629324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p:cNvSpPr txBox="1">
            <a:spLocks/>
          </p:cNvSpPr>
          <p:nvPr/>
        </p:nvSpPr>
        <p:spPr>
          <a:xfrm>
            <a:off x="2195736" y="1945445"/>
            <a:ext cx="8329642" cy="1714512"/>
          </a:xfrm>
          <a:prstGeom prst="rect">
            <a:avLst/>
          </a:prstGeom>
        </p:spPr>
        <p:txBody>
          <a:bodyPr vert="horz" lIns="91440" tIns="45720" rIns="91440" bIns="45720" rtlCol="0">
            <a:noAutofit/>
          </a:bodyPr>
          <a:lstStyle/>
          <a:p>
            <a:pPr lvl="1">
              <a:lnSpc>
                <a:spcPct val="140000"/>
              </a:lnSpc>
              <a:spcBef>
                <a:spcPct val="20000"/>
              </a:spcBef>
            </a:pPr>
            <a:r>
              <a:rPr lang="ko-KR" altLang="en-US" sz="2400" dirty="0">
                <a:latin typeface="+mn-ea"/>
              </a:rPr>
              <a:t>파장</a:t>
            </a:r>
            <a:r>
              <a:rPr lang="en-US" altLang="ko-KR" sz="2400" dirty="0">
                <a:latin typeface="+mn-ea"/>
              </a:rPr>
              <a:t> </a:t>
            </a:r>
            <a:r>
              <a:rPr lang="ko-KR" altLang="en-US" sz="2400" dirty="0">
                <a:latin typeface="+mn-ea"/>
              </a:rPr>
              <a:t>및 주파수 </a:t>
            </a:r>
            <a:r>
              <a:rPr lang="en-US" altLang="ko-KR" sz="2400" dirty="0">
                <a:latin typeface="+mn-ea"/>
              </a:rPr>
              <a:t>Wavelength and frequency </a:t>
            </a:r>
          </a:p>
          <a:p>
            <a:pPr lvl="1">
              <a:lnSpc>
                <a:spcPct val="140000"/>
              </a:lnSpc>
              <a:spcBef>
                <a:spcPct val="20000"/>
              </a:spcBef>
            </a:pPr>
            <a:r>
              <a:rPr lang="ko-KR" altLang="en-US" sz="2400" dirty="0">
                <a:latin typeface="+mn-ea"/>
              </a:rPr>
              <a:t>진폭</a:t>
            </a:r>
            <a:r>
              <a:rPr lang="en-US" altLang="ko-KR" sz="2400" dirty="0">
                <a:latin typeface="+mn-ea"/>
              </a:rPr>
              <a:t>(</a:t>
            </a:r>
            <a:r>
              <a:rPr lang="ko-KR" altLang="en-US" sz="2400" dirty="0">
                <a:latin typeface="+mn-ea"/>
              </a:rPr>
              <a:t>세기</a:t>
            </a:r>
            <a:r>
              <a:rPr lang="en-US" altLang="ko-KR" sz="2400" dirty="0">
                <a:latin typeface="+mn-ea"/>
              </a:rPr>
              <a:t>) Intensity</a:t>
            </a:r>
          </a:p>
          <a:p>
            <a:pPr lvl="1">
              <a:lnSpc>
                <a:spcPct val="140000"/>
              </a:lnSpc>
              <a:spcBef>
                <a:spcPct val="20000"/>
              </a:spcBef>
            </a:pPr>
            <a:r>
              <a:rPr lang="ko-KR" altLang="en-US" sz="2400" dirty="0">
                <a:latin typeface="+mn-ea"/>
              </a:rPr>
              <a:t>진행방향</a:t>
            </a:r>
            <a:r>
              <a:rPr lang="en-US" altLang="ko-KR" sz="2400" dirty="0">
                <a:latin typeface="+mn-ea"/>
              </a:rPr>
              <a:t> Direction</a:t>
            </a:r>
            <a:endParaRPr kumimoji="0" lang="en-US" altLang="ko-KR" sz="2400" b="0" i="0" u="none" strike="noStrike" kern="1200" cap="none" spc="0" normalizeH="0" baseline="0" noProof="0" dirty="0">
              <a:ln>
                <a:noFill/>
              </a:ln>
              <a:solidFill>
                <a:schemeClr val="tx1"/>
              </a:solidFill>
              <a:effectLst/>
              <a:uLnTx/>
              <a:uFillTx/>
              <a:latin typeface="+mn-ea"/>
            </a:endParaRPr>
          </a:p>
        </p:txBody>
      </p:sp>
      <p:sp>
        <p:nvSpPr>
          <p:cNvPr id="2" name="직사각형 1"/>
          <p:cNvSpPr/>
          <p:nvPr/>
        </p:nvSpPr>
        <p:spPr>
          <a:xfrm>
            <a:off x="2411760" y="997980"/>
            <a:ext cx="3567002" cy="566309"/>
          </a:xfrm>
          <a:prstGeom prst="rect">
            <a:avLst/>
          </a:prstGeom>
        </p:spPr>
        <p:txBody>
          <a:bodyPr wrap="none">
            <a:spAutoFit/>
          </a:bodyPr>
          <a:lstStyle/>
          <a:p>
            <a:pPr lvl="0">
              <a:lnSpc>
                <a:spcPct val="110000"/>
              </a:lnSpc>
              <a:spcBef>
                <a:spcPct val="20000"/>
              </a:spcBef>
              <a:defRPr/>
            </a:pPr>
            <a:r>
              <a:rPr lang="ko-KR" altLang="en-US" sz="2800" b="1" dirty="0">
                <a:latin typeface="+mn-ea"/>
              </a:rPr>
              <a:t>빛</a:t>
            </a:r>
            <a:r>
              <a:rPr lang="en-US" altLang="ko-KR" sz="2800" b="1" dirty="0">
                <a:latin typeface="+mn-ea"/>
              </a:rPr>
              <a:t>(</a:t>
            </a:r>
            <a:r>
              <a:rPr lang="ko-KR" altLang="en-US" sz="2800" b="1" dirty="0">
                <a:latin typeface="+mn-ea"/>
              </a:rPr>
              <a:t>전자기파</a:t>
            </a:r>
            <a:r>
              <a:rPr lang="en-US" altLang="ko-KR" sz="2800" b="1" dirty="0">
                <a:latin typeface="+mn-ea"/>
              </a:rPr>
              <a:t>)</a:t>
            </a:r>
            <a:r>
              <a:rPr lang="ko-KR" altLang="en-US" sz="2800" b="1" dirty="0">
                <a:latin typeface="+mn-ea"/>
              </a:rPr>
              <a:t>의 속성 </a:t>
            </a:r>
            <a:endParaRPr lang="en-US" altLang="ko-KR" sz="2800" dirty="0">
              <a:latin typeface="+mn-ea"/>
            </a:endParaRPr>
          </a:p>
        </p:txBody>
      </p:sp>
      <p:sp>
        <p:nvSpPr>
          <p:cNvPr id="16" name="내용 개체 틀 2"/>
          <p:cNvSpPr txBox="1">
            <a:spLocks/>
          </p:cNvSpPr>
          <p:nvPr/>
        </p:nvSpPr>
        <p:spPr>
          <a:xfrm>
            <a:off x="2195736" y="3717032"/>
            <a:ext cx="3528392" cy="1080120"/>
          </a:xfrm>
          <a:prstGeom prst="rect">
            <a:avLst/>
          </a:prstGeom>
        </p:spPr>
        <p:txBody>
          <a:bodyPr vert="horz" lIns="91440" tIns="45720" rIns="91440" bIns="45720" rtlCol="0">
            <a:noAutofit/>
          </a:bodyPr>
          <a:lstStyle/>
          <a:p>
            <a:pPr lvl="1">
              <a:lnSpc>
                <a:spcPct val="140000"/>
              </a:lnSpc>
              <a:spcBef>
                <a:spcPct val="20000"/>
              </a:spcBef>
            </a:pPr>
            <a:r>
              <a:rPr lang="ko-KR" altLang="en-US" sz="2400" dirty="0">
                <a:latin typeface="+mn-ea"/>
              </a:rPr>
              <a:t>편광 </a:t>
            </a:r>
            <a:r>
              <a:rPr lang="en-US" altLang="ko-KR" sz="2400" dirty="0">
                <a:latin typeface="+mn-ea"/>
              </a:rPr>
              <a:t>polarized light</a:t>
            </a:r>
            <a:endParaRPr kumimoji="0" lang="en-US" altLang="ko-KR" sz="2400" b="0" i="0" u="none" strike="noStrike" kern="1200" cap="none" spc="0" normalizeH="0" baseline="0" noProof="0" dirty="0">
              <a:ln>
                <a:noFill/>
              </a:ln>
              <a:solidFill>
                <a:schemeClr val="tx1"/>
              </a:solidFill>
              <a:effectLst/>
              <a:uLnTx/>
              <a:uFillTx/>
              <a:latin typeface="+mn-ea"/>
            </a:endParaRPr>
          </a:p>
        </p:txBody>
      </p:sp>
      <p:sp>
        <p:nvSpPr>
          <p:cNvPr id="7" name="직사각형 6"/>
          <p:cNvSpPr/>
          <p:nvPr/>
        </p:nvSpPr>
        <p:spPr>
          <a:xfrm>
            <a:off x="1024394" y="1487692"/>
            <a:ext cx="7095212" cy="566309"/>
          </a:xfrm>
          <a:prstGeom prst="rect">
            <a:avLst/>
          </a:prstGeom>
        </p:spPr>
        <p:txBody>
          <a:bodyPr wrap="none">
            <a:spAutoFit/>
          </a:bodyPr>
          <a:lstStyle/>
          <a:p>
            <a:pPr lvl="0">
              <a:lnSpc>
                <a:spcPct val="110000"/>
              </a:lnSpc>
              <a:spcBef>
                <a:spcPct val="20000"/>
              </a:spcBef>
              <a:defRPr/>
            </a:pPr>
            <a:r>
              <a:rPr lang="en-US" altLang="ko-KR" sz="2800" b="1" dirty="0">
                <a:latin typeface="+mn-ea"/>
              </a:rPr>
              <a:t>Properties of light (electromagnetic wave)</a:t>
            </a:r>
            <a:endParaRPr lang="en-US" altLang="ko-KR" sz="2800" dirty="0">
              <a:latin typeface="+mn-ea"/>
            </a:endParaRPr>
          </a:p>
        </p:txBody>
      </p:sp>
      <p:sp>
        <p:nvSpPr>
          <p:cNvPr id="3" name="AutoShape 2" descr="편광에 대한 이미지 검색결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sp>
        <p:nvSpPr>
          <p:cNvPr id="4" name="AutoShape 4" descr="편광에 대한 이미지 검색결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4286943"/>
            <a:ext cx="3372289" cy="2396100"/>
          </a:xfrm>
          <a:prstGeom prst="rect">
            <a:avLst/>
          </a:prstGeom>
        </p:spPr>
      </p:pic>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032" y="4437112"/>
            <a:ext cx="3768757" cy="1774889"/>
          </a:xfrm>
          <a:prstGeom prst="rect">
            <a:avLst/>
          </a:prstGeom>
        </p:spPr>
      </p:pic>
      <p:sp>
        <p:nvSpPr>
          <p:cNvPr id="10" name="직사각형 9"/>
          <p:cNvSpPr/>
          <p:nvPr/>
        </p:nvSpPr>
        <p:spPr>
          <a:xfrm>
            <a:off x="3275856" y="4206858"/>
            <a:ext cx="5904656" cy="307777"/>
          </a:xfrm>
          <a:prstGeom prst="rect">
            <a:avLst/>
          </a:prstGeom>
        </p:spPr>
        <p:txBody>
          <a:bodyPr wrap="square">
            <a:spAutoFit/>
          </a:bodyPr>
          <a:lstStyle/>
          <a:p>
            <a:pPr algn="ctr"/>
            <a:r>
              <a:rPr lang="en-US" altLang="ko-KR" sz="1400" dirty="0">
                <a:hlinkClick r:id="rId4"/>
              </a:rPr>
              <a:t>https://www.youtube.com/watch?v=dKSMZGpMNtE</a:t>
            </a:r>
            <a:endParaRPr lang="ko-KR" altLang="en-US" sz="1400" dirty="0"/>
          </a:p>
        </p:txBody>
      </p:sp>
      <p:sp>
        <p:nvSpPr>
          <p:cNvPr id="11" name="직사각형 10"/>
          <p:cNvSpPr/>
          <p:nvPr/>
        </p:nvSpPr>
        <p:spPr>
          <a:xfrm>
            <a:off x="3041024" y="4449014"/>
            <a:ext cx="6174432" cy="307777"/>
          </a:xfrm>
          <a:prstGeom prst="rect">
            <a:avLst/>
          </a:prstGeom>
        </p:spPr>
        <p:txBody>
          <a:bodyPr wrap="square">
            <a:spAutoFit/>
          </a:bodyPr>
          <a:lstStyle/>
          <a:p>
            <a:pPr algn="ctr"/>
            <a:r>
              <a:rPr lang="en-US" altLang="ko-KR" sz="1400" dirty="0">
                <a:hlinkClick r:id="rId5"/>
              </a:rPr>
              <a:t>https://www.youtube.com/watch?v=7QaX-hslgnQ</a:t>
            </a:r>
            <a:endParaRPr lang="ko-KR" altLang="en-US" sz="1400" dirty="0"/>
          </a:p>
        </p:txBody>
      </p:sp>
    </p:spTree>
    <p:extLst>
      <p:ext uri="{BB962C8B-B14F-4D97-AF65-F5344CB8AC3E}">
        <p14:creationId xmlns:p14="http://schemas.microsoft.com/office/powerpoint/2010/main" val="3792754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0"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p:cNvSpPr txBox="1">
            <a:spLocks/>
          </p:cNvSpPr>
          <p:nvPr/>
        </p:nvSpPr>
        <p:spPr>
          <a:xfrm>
            <a:off x="899592" y="1090248"/>
            <a:ext cx="8329642" cy="1714512"/>
          </a:xfrm>
          <a:prstGeom prst="rect">
            <a:avLst/>
          </a:prstGeom>
        </p:spPr>
        <p:txBody>
          <a:bodyPr vert="horz" lIns="91440" tIns="45720" rIns="91440" bIns="45720" rtlCol="0">
            <a:normAutofit/>
          </a:bodyPr>
          <a:lstStyle/>
          <a:p>
            <a:pPr marL="801688" lvl="1" indent="-344488">
              <a:lnSpc>
                <a:spcPct val="140000"/>
              </a:lnSpc>
              <a:spcBef>
                <a:spcPct val="20000"/>
              </a:spcBef>
              <a:buFont typeface="Wingdings" pitchFamily="2" charset="2"/>
              <a:buChar char="ü"/>
            </a:pPr>
            <a:r>
              <a:rPr lang="ko-KR" altLang="en-US" sz="2000" dirty="0">
                <a:latin typeface="+mn-ea"/>
              </a:rPr>
              <a:t>편광 방향</a:t>
            </a:r>
            <a:r>
              <a:rPr lang="en-US" altLang="ko-KR" sz="2000" dirty="0">
                <a:latin typeface="+mn-ea"/>
              </a:rPr>
              <a:t>: </a:t>
            </a:r>
            <a:r>
              <a:rPr lang="ko-KR" altLang="en-US" sz="2000" dirty="0">
                <a:latin typeface="+mn-ea"/>
              </a:rPr>
              <a:t>전자기파의 전기적 성분이 진동하는 방향</a:t>
            </a:r>
            <a:endParaRPr lang="en-US" altLang="ko-KR" sz="2000" dirty="0">
              <a:latin typeface="+mn-ea"/>
            </a:endParaRPr>
          </a:p>
          <a:p>
            <a:pPr marL="801688" lvl="1" indent="-344488">
              <a:lnSpc>
                <a:spcPct val="140000"/>
              </a:lnSpc>
              <a:spcBef>
                <a:spcPct val="20000"/>
              </a:spcBef>
            </a:pPr>
            <a:endParaRPr kumimoji="0" lang="en-US" altLang="ko-KR" sz="2000" b="0" i="0" u="none" strike="noStrike" kern="1200" cap="none" spc="0" normalizeH="0" baseline="0" noProof="0" dirty="0">
              <a:ln>
                <a:noFill/>
              </a:ln>
              <a:solidFill>
                <a:schemeClr val="tx1"/>
              </a:solidFill>
              <a:effectLst/>
              <a:uLnTx/>
              <a:uFillTx/>
              <a:latin typeface="+mn-ea"/>
            </a:endParaRPr>
          </a:p>
        </p:txBody>
      </p:sp>
      <p:sp>
        <p:nvSpPr>
          <p:cNvPr id="2" name="직사각형 1"/>
          <p:cNvSpPr/>
          <p:nvPr/>
        </p:nvSpPr>
        <p:spPr>
          <a:xfrm>
            <a:off x="1475656" y="307649"/>
            <a:ext cx="6873998" cy="566309"/>
          </a:xfrm>
          <a:prstGeom prst="rect">
            <a:avLst/>
          </a:prstGeom>
        </p:spPr>
        <p:txBody>
          <a:bodyPr wrap="none">
            <a:spAutoFit/>
          </a:bodyPr>
          <a:lstStyle/>
          <a:p>
            <a:pPr lvl="0">
              <a:lnSpc>
                <a:spcPct val="110000"/>
              </a:lnSpc>
              <a:spcBef>
                <a:spcPct val="20000"/>
              </a:spcBef>
              <a:defRPr/>
            </a:pPr>
            <a:r>
              <a:rPr lang="ko-KR" altLang="en-US" sz="2800" b="1" dirty="0">
                <a:latin typeface="+mn-ea"/>
              </a:rPr>
              <a:t>편광</a:t>
            </a:r>
            <a:r>
              <a:rPr lang="en-US" altLang="ko-KR" sz="2800" dirty="0">
                <a:latin typeface="+mn-ea"/>
              </a:rPr>
              <a:t>: </a:t>
            </a:r>
            <a:r>
              <a:rPr lang="ko-KR" altLang="en-US" sz="2800" dirty="0">
                <a:latin typeface="+mn-ea"/>
              </a:rPr>
              <a:t>전자파는 특정한 진동방향을 갖는다</a:t>
            </a:r>
            <a:endParaRPr lang="en-US" altLang="ko-KR" sz="2800" dirty="0">
              <a:latin typeface="+mn-ea"/>
            </a:endParaRPr>
          </a:p>
        </p:txBody>
      </p:sp>
      <p:grpSp>
        <p:nvGrpSpPr>
          <p:cNvPr id="3" name="그룹 2"/>
          <p:cNvGrpSpPr/>
          <p:nvPr/>
        </p:nvGrpSpPr>
        <p:grpSpPr>
          <a:xfrm>
            <a:off x="1996746" y="1941922"/>
            <a:ext cx="4680520" cy="2350691"/>
            <a:chOff x="467544" y="1841928"/>
            <a:chExt cx="4680520" cy="2350691"/>
          </a:xfrm>
        </p:grpSpPr>
        <p:pic>
          <p:nvPicPr>
            <p:cNvPr id="3074" name="Picture 2" descr="http://www.microscopyu.com/articles/polarized/images/polarizedlightfigure1.jpg"/>
            <p:cNvPicPr>
              <a:picLocks noChangeAspect="1" noChangeArrowheads="1"/>
            </p:cNvPicPr>
            <p:nvPr/>
          </p:nvPicPr>
          <p:blipFill rotWithShape="1">
            <a:blip r:embed="rId2" cstate="print"/>
            <a:srcRect l="-1" r="-17234"/>
            <a:stretch/>
          </p:blipFill>
          <p:spPr bwMode="auto">
            <a:xfrm>
              <a:off x="467544" y="1841928"/>
              <a:ext cx="4680520" cy="2350691"/>
            </a:xfrm>
            <a:prstGeom prst="rect">
              <a:avLst/>
            </a:prstGeom>
            <a:solidFill>
              <a:schemeClr val="tx1"/>
            </a:solidFill>
          </p:spPr>
        </p:pic>
        <p:sp>
          <p:nvSpPr>
            <p:cNvPr id="11" name="제목 1"/>
            <p:cNvSpPr txBox="1">
              <a:spLocks/>
            </p:cNvSpPr>
            <p:nvPr/>
          </p:nvSpPr>
          <p:spPr>
            <a:xfrm>
              <a:off x="1047024" y="2088231"/>
              <a:ext cx="982924" cy="427803"/>
            </a:xfrm>
            <a:prstGeom prst="rect">
              <a:avLst/>
            </a:prstGeom>
            <a:solidFill>
              <a:schemeClr val="tx1"/>
            </a:solidFill>
          </p:spPr>
          <p:txBody>
            <a:bodyPr vert="horz" lIns="91440" tIns="45720" rIns="91440" bIns="45720" rtlCol="0" anchor="ctr">
              <a:norm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b="0" i="0" u="none" strike="noStrike" kern="1200" cap="none" spc="0" normalizeH="0" baseline="0" noProof="0" dirty="0" err="1">
                  <a:ln>
                    <a:noFill/>
                  </a:ln>
                  <a:solidFill>
                    <a:schemeClr val="bg1"/>
                  </a:solidFill>
                  <a:effectLst/>
                  <a:uLnTx/>
                  <a:uFillTx/>
                  <a:latin typeface="+mj-ea"/>
                  <a:ea typeface="+mj-ea"/>
                  <a:cs typeface="+mj-cs"/>
                </a:rPr>
                <a:t>편광판</a:t>
              </a:r>
              <a:endParaRPr kumimoji="0" lang="ko-KR" altLang="en-US" b="0" i="0" u="none" strike="noStrike" kern="1200" cap="none" spc="0" normalizeH="0" baseline="0" noProof="0" dirty="0">
                <a:ln>
                  <a:noFill/>
                </a:ln>
                <a:solidFill>
                  <a:schemeClr val="bg1"/>
                </a:solidFill>
                <a:effectLst/>
                <a:uLnTx/>
                <a:uFillTx/>
                <a:latin typeface="+mj-ea"/>
                <a:ea typeface="+mj-ea"/>
                <a:cs typeface="+mj-cs"/>
              </a:endParaRPr>
            </a:p>
          </p:txBody>
        </p:sp>
        <p:sp>
          <p:nvSpPr>
            <p:cNvPr id="12" name="제목 1"/>
            <p:cNvSpPr txBox="1">
              <a:spLocks/>
            </p:cNvSpPr>
            <p:nvPr/>
          </p:nvSpPr>
          <p:spPr>
            <a:xfrm>
              <a:off x="2488339" y="2072785"/>
              <a:ext cx="982924" cy="427803"/>
            </a:xfrm>
            <a:prstGeom prst="rect">
              <a:avLst/>
            </a:prstGeom>
            <a:solidFill>
              <a:schemeClr val="tx1"/>
            </a:solidFill>
          </p:spPr>
          <p:txBody>
            <a:bodyPr vert="horz" lIns="91440" tIns="45720" rIns="91440" bIns="45720" rtlCol="0" anchor="ctr">
              <a:norm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b="0" i="0" u="none" strike="noStrike" kern="1200" cap="none" spc="0" normalizeH="0" baseline="0" noProof="0" dirty="0" err="1">
                  <a:ln>
                    <a:noFill/>
                  </a:ln>
                  <a:solidFill>
                    <a:schemeClr val="bg1"/>
                  </a:solidFill>
                  <a:effectLst/>
                  <a:uLnTx/>
                  <a:uFillTx/>
                  <a:latin typeface="+mj-ea"/>
                  <a:ea typeface="+mj-ea"/>
                  <a:cs typeface="+mj-cs"/>
                </a:rPr>
                <a:t>편광판</a:t>
              </a:r>
              <a:endParaRPr kumimoji="0" lang="ko-KR" altLang="en-US" b="0" i="0" u="none" strike="noStrike" kern="1200" cap="none" spc="0" normalizeH="0" baseline="0" noProof="0" dirty="0">
                <a:ln>
                  <a:noFill/>
                </a:ln>
                <a:solidFill>
                  <a:schemeClr val="bg1"/>
                </a:solidFill>
                <a:effectLst/>
                <a:uLnTx/>
                <a:uFillTx/>
                <a:latin typeface="+mj-ea"/>
                <a:ea typeface="+mj-ea"/>
                <a:cs typeface="+mj-cs"/>
              </a:endParaRPr>
            </a:p>
          </p:txBody>
        </p:sp>
        <p:sp>
          <p:nvSpPr>
            <p:cNvPr id="13" name="제목 1"/>
            <p:cNvSpPr txBox="1">
              <a:spLocks/>
            </p:cNvSpPr>
            <p:nvPr/>
          </p:nvSpPr>
          <p:spPr>
            <a:xfrm>
              <a:off x="611560" y="2523170"/>
              <a:ext cx="1262395" cy="427803"/>
            </a:xfrm>
            <a:prstGeom prst="rect">
              <a:avLst/>
            </a:prstGeom>
            <a:solidFill>
              <a:schemeClr val="tx1"/>
            </a:solidFill>
          </p:spPr>
          <p:txBody>
            <a:bodyPr vert="horz" lIns="91440" tIns="45720" rIns="91440" bIns="45720" rtlCol="0" anchor="ctr">
              <a:norm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b="0" i="0" u="none" strike="noStrike" kern="1200" cap="none" spc="0" normalizeH="0" baseline="0" noProof="0">
                  <a:ln>
                    <a:noFill/>
                  </a:ln>
                  <a:solidFill>
                    <a:schemeClr val="bg1"/>
                  </a:solidFill>
                  <a:effectLst/>
                  <a:uLnTx/>
                  <a:uFillTx/>
                  <a:latin typeface="+mj-ea"/>
                  <a:ea typeface="+mj-ea"/>
                  <a:cs typeface="+mj-cs"/>
                </a:rPr>
                <a:t>자연광</a:t>
              </a:r>
              <a:endParaRPr kumimoji="0" lang="ko-KR" altLang="en-US" b="0" i="0" u="none" strike="noStrike" kern="1200" cap="none" spc="0" normalizeH="0" baseline="0" noProof="0" dirty="0">
                <a:ln>
                  <a:noFill/>
                </a:ln>
                <a:solidFill>
                  <a:schemeClr val="bg1"/>
                </a:solidFill>
                <a:effectLst/>
                <a:uLnTx/>
                <a:uFillTx/>
                <a:latin typeface="+mj-ea"/>
                <a:ea typeface="+mj-ea"/>
                <a:cs typeface="+mj-cs"/>
              </a:endParaRPr>
            </a:p>
          </p:txBody>
        </p:sp>
        <p:sp>
          <p:nvSpPr>
            <p:cNvPr id="14" name="제목 1"/>
            <p:cNvSpPr txBox="1">
              <a:spLocks/>
            </p:cNvSpPr>
            <p:nvPr/>
          </p:nvSpPr>
          <p:spPr>
            <a:xfrm>
              <a:off x="2877557" y="3702904"/>
              <a:ext cx="1262395" cy="444633"/>
            </a:xfrm>
            <a:prstGeom prst="rect">
              <a:avLst/>
            </a:prstGeom>
            <a:solidFill>
              <a:schemeClr val="tx1"/>
            </a:solidFill>
          </p:spPr>
          <p:txBody>
            <a:bodyPr vert="horz" lIns="91440" tIns="45720" rIns="91440" bIns="45720" rtlCol="0" anchor="ctr">
              <a:noAutofit/>
            </a:body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ko-KR" altLang="en-US" b="0" i="0" u="none" strike="noStrike" kern="1200" cap="none" spc="0" normalizeH="0" baseline="0" noProof="0" dirty="0" err="1">
                  <a:ln>
                    <a:noFill/>
                  </a:ln>
                  <a:solidFill>
                    <a:schemeClr val="bg1"/>
                  </a:solidFill>
                  <a:effectLst/>
                  <a:uLnTx/>
                  <a:uFillTx/>
                  <a:latin typeface="+mj-ea"/>
                  <a:ea typeface="+mj-ea"/>
                  <a:cs typeface="+mj-cs"/>
                </a:rPr>
                <a:t>편광된</a:t>
              </a:r>
              <a:r>
                <a:rPr kumimoji="0" lang="ko-KR" altLang="en-US" b="0" i="0" u="none" strike="noStrike" kern="1200" cap="none" spc="0" normalizeH="0" baseline="0" noProof="0" dirty="0">
                  <a:ln>
                    <a:noFill/>
                  </a:ln>
                  <a:solidFill>
                    <a:schemeClr val="bg1"/>
                  </a:solidFill>
                  <a:effectLst/>
                  <a:uLnTx/>
                  <a:uFillTx/>
                  <a:latin typeface="+mj-ea"/>
                  <a:ea typeface="+mj-ea"/>
                  <a:cs typeface="+mj-cs"/>
                </a:rPr>
                <a:t> 빛</a:t>
              </a:r>
            </a:p>
          </p:txBody>
        </p:sp>
        <p:sp>
          <p:nvSpPr>
            <p:cNvPr id="15" name="제목 1"/>
            <p:cNvSpPr txBox="1">
              <a:spLocks/>
            </p:cNvSpPr>
            <p:nvPr/>
          </p:nvSpPr>
          <p:spPr>
            <a:xfrm>
              <a:off x="632272" y="3925220"/>
              <a:ext cx="1109781" cy="267399"/>
            </a:xfrm>
            <a:prstGeom prst="rect">
              <a:avLst/>
            </a:prstGeom>
            <a:solidFill>
              <a:schemeClr val="tx1"/>
            </a:solidFill>
          </p:spPr>
          <p:txBody>
            <a:bodyPr vert="horz" lIns="91440" tIns="45720" rIns="91440" bIns="45720" rtlCol="0" anchor="ctr">
              <a:normAutofit fontScale="77500" lnSpcReduction="20000"/>
            </a:bodyPr>
            <a:lstStyle/>
            <a:p>
              <a:pPr marL="0" marR="0" lvl="0" indent="0" algn="l" defTabSz="914400" rtl="0" eaLnBrk="1" fontAlgn="auto" latinLnBrk="1" hangingPunct="1">
                <a:lnSpc>
                  <a:spcPct val="100000"/>
                </a:lnSpc>
                <a:spcBef>
                  <a:spcPct val="0"/>
                </a:spcBef>
                <a:spcAft>
                  <a:spcPts val="0"/>
                </a:spcAft>
                <a:buClrTx/>
                <a:buSzTx/>
                <a:buFontTx/>
                <a:buNone/>
                <a:tabLst/>
                <a:defRPr/>
              </a:pPr>
              <a:endParaRPr kumimoji="0" lang="ko-KR" altLang="en-US" b="0" i="0" u="none" strike="noStrike" kern="1200" cap="none" spc="0" normalizeH="0" baseline="0" noProof="0" dirty="0">
                <a:ln>
                  <a:noFill/>
                </a:ln>
                <a:solidFill>
                  <a:schemeClr val="tx1"/>
                </a:solidFill>
                <a:effectLst/>
                <a:uLnTx/>
                <a:uFillTx/>
                <a:latin typeface="+mj-ea"/>
                <a:ea typeface="+mj-ea"/>
                <a:cs typeface="+mj-cs"/>
              </a:endParaRPr>
            </a:p>
          </p:txBody>
        </p:sp>
      </p:grpSp>
      <p:cxnSp>
        <p:nvCxnSpPr>
          <p:cNvPr id="6" name="직선 연결선 5"/>
          <p:cNvCxnSpPr/>
          <p:nvPr/>
        </p:nvCxnSpPr>
        <p:spPr>
          <a:xfrm>
            <a:off x="9396536" y="3212976"/>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제목 1"/>
          <p:cNvSpPr txBox="1">
            <a:spLocks/>
          </p:cNvSpPr>
          <p:nvPr/>
        </p:nvSpPr>
        <p:spPr>
          <a:xfrm>
            <a:off x="6101202" y="2640983"/>
            <a:ext cx="1416874" cy="819968"/>
          </a:xfrm>
          <a:prstGeom prst="rect">
            <a:avLst/>
          </a:prstGeom>
        </p:spPr>
        <p:txBody>
          <a:bodyPr vert="horz" lIns="91440" tIns="45720" rIns="91440" bIns="45720" rtlCol="0" anchor="ctr">
            <a:normAutofit/>
          </a:bodyPr>
          <a:lstStyle>
            <a:lvl1pPr algn="ctr" defTabSz="914400" rtl="0" eaLnBrk="1" latinLnBrk="1" hangingPunct="1">
              <a:spcBef>
                <a:spcPct val="0"/>
              </a:spcBef>
              <a:buNone/>
              <a:defRPr sz="3600" kern="1200">
                <a:solidFill>
                  <a:schemeClr val="tx1"/>
                </a:solidFill>
                <a:latin typeface="+mj-lt"/>
                <a:ea typeface="+mj-ea"/>
                <a:cs typeface="+mj-cs"/>
              </a:defRPr>
            </a:lvl1pPr>
          </a:lstStyle>
          <a:p>
            <a:pPr algn="l"/>
            <a:r>
              <a:rPr lang="en-US" altLang="ko-KR" sz="1800" b="1" dirty="0">
                <a:solidFill>
                  <a:srgbClr val="FF0000"/>
                </a:solidFill>
                <a:latin typeface="+mj-ea"/>
              </a:rPr>
              <a:t>X</a:t>
            </a:r>
            <a:endParaRPr lang="ko-KR" altLang="en-US" sz="1800" b="1" dirty="0">
              <a:solidFill>
                <a:srgbClr val="FF0000"/>
              </a:solidFill>
              <a:latin typeface="+mj-ea"/>
            </a:endParaRPr>
          </a:p>
        </p:txBody>
      </p:sp>
      <p:sp>
        <p:nvSpPr>
          <p:cNvPr id="19" name="내용 개체 틀 2"/>
          <p:cNvSpPr txBox="1">
            <a:spLocks/>
          </p:cNvSpPr>
          <p:nvPr/>
        </p:nvSpPr>
        <p:spPr>
          <a:xfrm>
            <a:off x="899592" y="4828892"/>
            <a:ext cx="8329642" cy="2021907"/>
          </a:xfrm>
          <a:prstGeom prst="rect">
            <a:avLst/>
          </a:prstGeom>
          <a:solidFill>
            <a:schemeClr val="bg1"/>
          </a:solidFill>
        </p:spPr>
        <p:txBody>
          <a:bodyPr vert="horz" lIns="91440" tIns="45720" rIns="91440" bIns="45720" rtlCol="0">
            <a:normAutofit fontScale="92500" lnSpcReduction="20000"/>
          </a:bodyPr>
          <a:lstStyle/>
          <a:p>
            <a:pPr lvl="1">
              <a:lnSpc>
                <a:spcPct val="140000"/>
              </a:lnSpc>
              <a:spcBef>
                <a:spcPct val="20000"/>
              </a:spcBef>
            </a:pPr>
            <a:r>
              <a:rPr lang="ko-KR" altLang="en-US" sz="2000" dirty="0" err="1">
                <a:latin typeface="+mn-ea"/>
              </a:rPr>
              <a:t>편광판</a:t>
            </a:r>
            <a:r>
              <a:rPr lang="en-US" altLang="ko-KR" sz="2000" dirty="0">
                <a:latin typeface="+mn-ea"/>
              </a:rPr>
              <a:t>: </a:t>
            </a:r>
            <a:r>
              <a:rPr lang="ko-KR" altLang="en-US" sz="2000" dirty="0">
                <a:latin typeface="+mn-ea"/>
              </a:rPr>
              <a:t>특정 성분의 편광만 통과시키고 다른 성분은 흡수한다</a:t>
            </a:r>
            <a:r>
              <a:rPr lang="en-US" altLang="ko-KR" sz="2000" dirty="0">
                <a:latin typeface="+mn-ea"/>
              </a:rPr>
              <a:t>.</a:t>
            </a:r>
          </a:p>
          <a:p>
            <a:pPr lvl="1">
              <a:lnSpc>
                <a:spcPct val="140000"/>
              </a:lnSpc>
              <a:spcBef>
                <a:spcPct val="20000"/>
              </a:spcBef>
            </a:pPr>
            <a:r>
              <a:rPr lang="en-US" altLang="ko-KR" sz="2000" dirty="0">
                <a:latin typeface="+mn-ea"/>
              </a:rPr>
              <a:t>Polarized plate : pass specific component of polarized light and absorb other components</a:t>
            </a:r>
          </a:p>
          <a:p>
            <a:pPr lvl="1">
              <a:lnSpc>
                <a:spcPct val="140000"/>
              </a:lnSpc>
              <a:spcBef>
                <a:spcPct val="20000"/>
              </a:spcBef>
            </a:pPr>
            <a:r>
              <a:rPr lang="ko-KR" altLang="en-US" sz="2000" dirty="0" err="1">
                <a:latin typeface="+mn-ea"/>
              </a:rPr>
              <a:t>편광판이</a:t>
            </a:r>
            <a:r>
              <a:rPr lang="ko-KR" altLang="en-US" sz="2000" dirty="0">
                <a:latin typeface="+mn-ea"/>
              </a:rPr>
              <a:t> 있으면 빛의 편광 상태를 확인할 수 있다</a:t>
            </a:r>
            <a:r>
              <a:rPr lang="en-US" altLang="ko-KR" sz="2000" dirty="0">
                <a:latin typeface="+mn-ea"/>
              </a:rPr>
              <a:t>. </a:t>
            </a:r>
          </a:p>
          <a:p>
            <a:pPr lvl="1">
              <a:lnSpc>
                <a:spcPct val="140000"/>
              </a:lnSpc>
              <a:spcBef>
                <a:spcPct val="20000"/>
              </a:spcBef>
            </a:pPr>
            <a:r>
              <a:rPr kumimoji="0" lang="en-US" altLang="ko-KR" sz="2000" b="0" i="0" u="none" strike="noStrike" kern="1200" cap="none" spc="0" normalizeH="0" baseline="0" noProof="0" dirty="0">
                <a:ln>
                  <a:noFill/>
                </a:ln>
                <a:solidFill>
                  <a:schemeClr val="tx1"/>
                </a:solidFill>
                <a:effectLst/>
                <a:uLnTx/>
                <a:uFillTx/>
                <a:latin typeface="+mn-ea"/>
              </a:rPr>
              <a:t>If there is polarized plate, can know the status of polarized</a:t>
            </a:r>
            <a:r>
              <a:rPr kumimoji="0" lang="en-US" altLang="ko-KR" sz="2000" b="0" i="0" u="none" strike="noStrike" kern="1200" cap="none" spc="0" normalizeH="0" noProof="0" dirty="0">
                <a:ln>
                  <a:noFill/>
                </a:ln>
                <a:solidFill>
                  <a:schemeClr val="tx1"/>
                </a:solidFill>
                <a:effectLst/>
                <a:uLnTx/>
                <a:uFillTx/>
                <a:latin typeface="+mn-ea"/>
              </a:rPr>
              <a:t> light.</a:t>
            </a:r>
            <a:endParaRPr kumimoji="0" lang="en-US" altLang="ko-KR" sz="2000" b="0" i="0" u="none" strike="noStrike" kern="1200" cap="none" spc="0" normalizeH="0" baseline="0" noProof="0" dirty="0">
              <a:ln>
                <a:noFill/>
              </a:ln>
              <a:solidFill>
                <a:schemeClr val="tx1"/>
              </a:solidFill>
              <a:effectLst/>
              <a:uLnTx/>
              <a:uFillTx/>
              <a:latin typeface="+mn-ea"/>
            </a:endParaRPr>
          </a:p>
        </p:txBody>
      </p:sp>
      <p:sp>
        <p:nvSpPr>
          <p:cNvPr id="4" name="TextBox 3"/>
          <p:cNvSpPr txBox="1"/>
          <p:nvPr/>
        </p:nvSpPr>
        <p:spPr>
          <a:xfrm>
            <a:off x="1280891" y="843414"/>
            <a:ext cx="7263527" cy="369332"/>
          </a:xfrm>
          <a:prstGeom prst="rect">
            <a:avLst/>
          </a:prstGeom>
          <a:noFill/>
        </p:spPr>
        <p:txBody>
          <a:bodyPr wrap="none" rtlCol="0">
            <a:spAutoFit/>
          </a:bodyPr>
          <a:lstStyle/>
          <a:p>
            <a:r>
              <a:rPr lang="en-US" altLang="ko-KR" dirty="0"/>
              <a:t>Polarization : Electromagnetic wave has specific direction to oscillate. </a:t>
            </a:r>
            <a:endParaRPr lang="ko-KR" altLang="en-US" dirty="0"/>
          </a:p>
        </p:txBody>
      </p:sp>
      <p:sp>
        <p:nvSpPr>
          <p:cNvPr id="16" name="TextBox 15"/>
          <p:cNvSpPr txBox="1"/>
          <p:nvPr/>
        </p:nvSpPr>
        <p:spPr>
          <a:xfrm>
            <a:off x="452472" y="1515203"/>
            <a:ext cx="8776762" cy="369332"/>
          </a:xfrm>
          <a:prstGeom prst="rect">
            <a:avLst/>
          </a:prstGeom>
          <a:noFill/>
        </p:spPr>
        <p:txBody>
          <a:bodyPr wrap="none" rtlCol="0">
            <a:spAutoFit/>
          </a:bodyPr>
          <a:lstStyle/>
          <a:p>
            <a:r>
              <a:rPr lang="en-US" altLang="ko-KR" dirty="0"/>
              <a:t>Polarization direction : direction for electric field of electromagnetic wave to oscillate </a:t>
            </a:r>
            <a:endParaRPr lang="ko-KR" altLang="en-US" dirty="0"/>
          </a:p>
        </p:txBody>
      </p:sp>
      <p:sp>
        <p:nvSpPr>
          <p:cNvPr id="18" name="TextBox 17"/>
          <p:cNvSpPr txBox="1"/>
          <p:nvPr/>
        </p:nvSpPr>
        <p:spPr>
          <a:xfrm>
            <a:off x="617042" y="2652399"/>
            <a:ext cx="1415772" cy="369332"/>
          </a:xfrm>
          <a:prstGeom prst="rect">
            <a:avLst/>
          </a:prstGeom>
          <a:noFill/>
        </p:spPr>
        <p:txBody>
          <a:bodyPr wrap="none" rtlCol="0">
            <a:spAutoFit/>
          </a:bodyPr>
          <a:lstStyle/>
          <a:p>
            <a:r>
              <a:rPr lang="en-US" altLang="ko-KR" dirty="0"/>
              <a:t>Natural light</a:t>
            </a:r>
            <a:endParaRPr lang="ko-KR" altLang="en-US" dirty="0"/>
          </a:p>
        </p:txBody>
      </p:sp>
      <p:sp>
        <p:nvSpPr>
          <p:cNvPr id="20" name="TextBox 19"/>
          <p:cNvSpPr txBox="1"/>
          <p:nvPr/>
        </p:nvSpPr>
        <p:spPr>
          <a:xfrm>
            <a:off x="836917" y="2194459"/>
            <a:ext cx="1710725" cy="369332"/>
          </a:xfrm>
          <a:prstGeom prst="rect">
            <a:avLst/>
          </a:prstGeom>
          <a:noFill/>
        </p:spPr>
        <p:txBody>
          <a:bodyPr wrap="none" rtlCol="0">
            <a:spAutoFit/>
          </a:bodyPr>
          <a:lstStyle/>
          <a:p>
            <a:r>
              <a:rPr lang="en-US" altLang="ko-KR" dirty="0"/>
              <a:t>Polarized plate</a:t>
            </a:r>
            <a:endParaRPr lang="ko-KR" altLang="en-US" dirty="0"/>
          </a:p>
        </p:txBody>
      </p:sp>
      <p:sp>
        <p:nvSpPr>
          <p:cNvPr id="21" name="TextBox 20"/>
          <p:cNvSpPr txBox="1"/>
          <p:nvPr/>
        </p:nvSpPr>
        <p:spPr>
          <a:xfrm>
            <a:off x="4966541" y="1943031"/>
            <a:ext cx="1146468" cy="646331"/>
          </a:xfrm>
          <a:prstGeom prst="rect">
            <a:avLst/>
          </a:prstGeom>
          <a:noFill/>
        </p:spPr>
        <p:txBody>
          <a:bodyPr wrap="none" rtlCol="0">
            <a:spAutoFit/>
          </a:bodyPr>
          <a:lstStyle/>
          <a:p>
            <a:pPr algn="ctr"/>
            <a:r>
              <a:rPr lang="en-US" altLang="ko-KR" dirty="0"/>
              <a:t>Polarized</a:t>
            </a:r>
          </a:p>
          <a:p>
            <a:pPr algn="ctr"/>
            <a:r>
              <a:rPr lang="en-US" altLang="ko-KR" dirty="0"/>
              <a:t>plate</a:t>
            </a:r>
            <a:endParaRPr lang="ko-KR" altLang="en-US" dirty="0"/>
          </a:p>
        </p:txBody>
      </p:sp>
      <p:sp>
        <p:nvSpPr>
          <p:cNvPr id="22" name="TextBox 21"/>
          <p:cNvSpPr txBox="1"/>
          <p:nvPr/>
        </p:nvSpPr>
        <p:spPr>
          <a:xfrm>
            <a:off x="4453508" y="4244123"/>
            <a:ext cx="1146468" cy="646331"/>
          </a:xfrm>
          <a:prstGeom prst="rect">
            <a:avLst/>
          </a:prstGeom>
          <a:noFill/>
        </p:spPr>
        <p:txBody>
          <a:bodyPr wrap="none" rtlCol="0">
            <a:spAutoFit/>
          </a:bodyPr>
          <a:lstStyle/>
          <a:p>
            <a:pPr algn="ctr"/>
            <a:r>
              <a:rPr lang="en-US" altLang="ko-KR" dirty="0"/>
              <a:t>Polarized</a:t>
            </a:r>
          </a:p>
          <a:p>
            <a:pPr algn="ctr"/>
            <a:r>
              <a:rPr lang="en-US" altLang="ko-KR" dirty="0"/>
              <a:t>light</a:t>
            </a:r>
            <a:endParaRPr lang="ko-KR" altLang="en-US" dirty="0"/>
          </a:p>
        </p:txBody>
      </p:sp>
    </p:spTree>
    <p:extLst>
      <p:ext uri="{BB962C8B-B14F-4D97-AF65-F5344CB8AC3E}">
        <p14:creationId xmlns:p14="http://schemas.microsoft.com/office/powerpoint/2010/main" val="2396794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1"/>
          <p:cNvSpPr txBox="1">
            <a:spLocks/>
          </p:cNvSpPr>
          <p:nvPr/>
        </p:nvSpPr>
        <p:spPr>
          <a:xfrm>
            <a:off x="1115616" y="188640"/>
            <a:ext cx="6912768" cy="1080120"/>
          </a:xfrm>
          <a:prstGeom prst="rect">
            <a:avLst/>
          </a:prstGeom>
        </p:spPr>
        <p:txBody>
          <a:bodyPr vert="horz" lIns="91440" tIns="45720" rIns="91440" bIns="45720" rtlCol="0" anchor="ctr">
            <a:normAutofit/>
          </a:body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ko-KR" altLang="en-US" sz="2800" b="0" u="none" strike="noStrike" kern="1200" cap="none" spc="0" normalizeH="0" baseline="0" noProof="0" dirty="0">
                <a:ln>
                  <a:noFill/>
                </a:ln>
                <a:solidFill>
                  <a:schemeClr val="tx1"/>
                </a:solidFill>
                <a:effectLst/>
                <a:uLnTx/>
                <a:uFillTx/>
                <a:latin typeface="+mj-ea"/>
                <a:ea typeface="+mj-ea"/>
                <a:cs typeface="+mj-cs"/>
              </a:rPr>
              <a:t>주변에서 편광을 띤 빛을 </a:t>
            </a:r>
            <a:r>
              <a:rPr kumimoji="0" lang="ko-KR" altLang="en-US" sz="2800" b="0" u="none" strike="noStrike" kern="1200" cap="none" spc="0" normalizeH="0" baseline="0" noProof="0" dirty="0" err="1">
                <a:ln>
                  <a:noFill/>
                </a:ln>
                <a:solidFill>
                  <a:schemeClr val="tx1"/>
                </a:solidFill>
                <a:effectLst/>
                <a:uLnTx/>
                <a:uFillTx/>
                <a:latin typeface="+mj-ea"/>
                <a:ea typeface="+mj-ea"/>
                <a:cs typeface="+mj-cs"/>
              </a:rPr>
              <a:t>찾아보</a:t>
            </a:r>
            <a:r>
              <a:rPr lang="ko-KR" altLang="en-US" sz="2800" dirty="0">
                <a:latin typeface="+mj-ea"/>
                <a:ea typeface="+mj-ea"/>
                <a:cs typeface="+mj-cs"/>
              </a:rPr>
              <a:t>자</a:t>
            </a:r>
            <a:r>
              <a:rPr kumimoji="0" lang="en-US" altLang="ko-KR" sz="2800" b="0" u="none" strike="noStrike" kern="1200" cap="none" spc="0" normalizeH="0" baseline="0" noProof="0" dirty="0">
                <a:ln>
                  <a:noFill/>
                </a:ln>
                <a:solidFill>
                  <a:schemeClr val="tx1"/>
                </a:solidFill>
                <a:effectLst/>
                <a:uLnTx/>
                <a:uFillTx/>
                <a:latin typeface="+mj-ea"/>
                <a:ea typeface="+mj-ea"/>
                <a:cs typeface="+mj-cs"/>
              </a:rPr>
              <a:t/>
            </a:r>
            <a:br>
              <a:rPr kumimoji="0" lang="en-US" altLang="ko-KR" sz="2800" b="0" u="none" strike="noStrike" kern="1200" cap="none" spc="0" normalizeH="0" baseline="0" noProof="0" dirty="0">
                <a:ln>
                  <a:noFill/>
                </a:ln>
                <a:solidFill>
                  <a:schemeClr val="tx1"/>
                </a:solidFill>
                <a:effectLst/>
                <a:uLnTx/>
                <a:uFillTx/>
                <a:latin typeface="+mj-ea"/>
                <a:ea typeface="+mj-ea"/>
                <a:cs typeface="+mj-cs"/>
              </a:rPr>
            </a:br>
            <a:endParaRPr kumimoji="0" lang="ko-KR" altLang="en-US" sz="2800" b="0" u="none" strike="noStrike" kern="1200" cap="none" spc="0" normalizeH="0" baseline="0" noProof="0" dirty="0">
              <a:ln>
                <a:noFill/>
              </a:ln>
              <a:solidFill>
                <a:schemeClr val="tx1"/>
              </a:solidFill>
              <a:effectLst/>
              <a:uLnTx/>
              <a:uFillTx/>
              <a:latin typeface="+mj-ea"/>
              <a:ea typeface="+mj-ea"/>
              <a:cs typeface="+mj-cs"/>
            </a:endParaRP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516" y="3429000"/>
            <a:ext cx="5492496" cy="2090928"/>
          </a:xfrm>
          <a:prstGeom prst="rect">
            <a:avLst/>
          </a:prstGeom>
        </p:spPr>
      </p:pic>
      <p:sp>
        <p:nvSpPr>
          <p:cNvPr id="6" name="제목 1"/>
          <p:cNvSpPr>
            <a:spLocks noGrp="1"/>
          </p:cNvSpPr>
          <p:nvPr>
            <p:ph type="title" idx="4294967295"/>
          </p:nvPr>
        </p:nvSpPr>
        <p:spPr>
          <a:xfrm>
            <a:off x="4248868" y="2081212"/>
            <a:ext cx="4787900" cy="1347788"/>
          </a:xfrm>
        </p:spPr>
        <p:txBody>
          <a:bodyPr>
            <a:noAutofit/>
          </a:bodyPr>
          <a:lstStyle/>
          <a:p>
            <a:pPr algn="l"/>
            <a:r>
              <a:rPr lang="ko-KR" altLang="en-US" sz="2000" dirty="0">
                <a:latin typeface="+mj-ea"/>
              </a:rPr>
              <a:t>자연광이 편광을 띠는 경우</a:t>
            </a:r>
            <a:r>
              <a:rPr lang="en-US" altLang="ko-KR" sz="2000" dirty="0">
                <a:latin typeface="+mj-ea"/>
              </a:rPr>
              <a:t/>
            </a:r>
            <a:br>
              <a:rPr lang="en-US" altLang="ko-KR" sz="2000" dirty="0">
                <a:latin typeface="+mj-ea"/>
              </a:rPr>
            </a:br>
            <a:r>
              <a:rPr lang="en-US" altLang="ko-KR" sz="2000" dirty="0">
                <a:latin typeface="+mj-ea"/>
              </a:rPr>
              <a:t/>
            </a:r>
            <a:br>
              <a:rPr lang="en-US" altLang="ko-KR" sz="2000" dirty="0">
                <a:latin typeface="+mj-ea"/>
              </a:rPr>
            </a:br>
            <a:r>
              <a:rPr lang="en-US" altLang="ko-KR" sz="2000" dirty="0">
                <a:latin typeface="+mj-ea"/>
              </a:rPr>
              <a:t>    - Reflection, absorption, scattering	</a:t>
            </a:r>
            <a:br>
              <a:rPr lang="en-US" altLang="ko-KR" sz="2000" dirty="0">
                <a:latin typeface="+mj-ea"/>
              </a:rPr>
            </a:br>
            <a:r>
              <a:rPr lang="en-US" altLang="ko-KR" sz="2000" dirty="0">
                <a:latin typeface="+mj-ea"/>
              </a:rPr>
              <a:t>    - </a:t>
            </a:r>
            <a:r>
              <a:rPr lang="ko-KR" altLang="en-US" sz="2000" dirty="0">
                <a:latin typeface="+mj-ea"/>
              </a:rPr>
              <a:t>반사</a:t>
            </a:r>
            <a:r>
              <a:rPr lang="en-US" altLang="ko-KR" sz="2000" dirty="0">
                <a:latin typeface="+mj-ea"/>
              </a:rPr>
              <a:t>, </a:t>
            </a:r>
            <a:r>
              <a:rPr lang="ko-KR" altLang="en-US" sz="2000" dirty="0">
                <a:latin typeface="+mj-ea"/>
              </a:rPr>
              <a:t>흡수</a:t>
            </a:r>
            <a:r>
              <a:rPr lang="en-US" altLang="ko-KR" sz="2000" dirty="0">
                <a:latin typeface="+mj-ea"/>
              </a:rPr>
              <a:t>, </a:t>
            </a:r>
            <a:r>
              <a:rPr lang="ko-KR" altLang="en-US" sz="2000" dirty="0">
                <a:latin typeface="+mj-ea"/>
              </a:rPr>
              <a:t>산란 될 때</a:t>
            </a:r>
            <a:r>
              <a:rPr lang="en-US" altLang="ko-KR" sz="2000" dirty="0">
                <a:latin typeface="+mj-ea"/>
              </a:rPr>
              <a:t/>
            </a:r>
            <a:br>
              <a:rPr lang="en-US" altLang="ko-KR" sz="2000" dirty="0">
                <a:latin typeface="+mj-ea"/>
              </a:rPr>
            </a:br>
            <a:r>
              <a:rPr lang="en-US" altLang="ko-KR" sz="2000" dirty="0">
                <a:latin typeface="+mj-ea"/>
              </a:rPr>
              <a:t>    - Passing polarized plate</a:t>
            </a:r>
            <a:br>
              <a:rPr lang="en-US" altLang="ko-KR" sz="2000" dirty="0">
                <a:latin typeface="+mj-ea"/>
              </a:rPr>
            </a:br>
            <a:r>
              <a:rPr lang="en-US" altLang="ko-KR" sz="2000" dirty="0">
                <a:latin typeface="+mj-ea"/>
              </a:rPr>
              <a:t>    - </a:t>
            </a:r>
            <a:r>
              <a:rPr lang="ko-KR" altLang="en-US" sz="2000" dirty="0" err="1">
                <a:latin typeface="+mj-ea"/>
              </a:rPr>
              <a:t>편광판을</a:t>
            </a:r>
            <a:r>
              <a:rPr lang="ko-KR" altLang="en-US" sz="2000" dirty="0">
                <a:latin typeface="+mj-ea"/>
              </a:rPr>
              <a:t> 통과할 때 </a:t>
            </a:r>
            <a:r>
              <a:rPr lang="en-US" altLang="ko-KR" sz="2000" dirty="0">
                <a:latin typeface="+mj-ea"/>
              </a:rPr>
              <a:t/>
            </a:r>
            <a:br>
              <a:rPr lang="en-US" altLang="ko-KR" sz="2000" dirty="0">
                <a:latin typeface="+mj-ea"/>
              </a:rPr>
            </a:br>
            <a:endParaRPr lang="ko-KR" altLang="en-US" sz="2000" dirty="0">
              <a:latin typeface="+mj-ea"/>
            </a:endParaRPr>
          </a:p>
        </p:txBody>
      </p:sp>
      <p:sp>
        <p:nvSpPr>
          <p:cNvPr id="2" name="TextBox 1"/>
          <p:cNvSpPr txBox="1"/>
          <p:nvPr/>
        </p:nvSpPr>
        <p:spPr>
          <a:xfrm>
            <a:off x="2339752" y="868650"/>
            <a:ext cx="4283737" cy="400110"/>
          </a:xfrm>
          <a:prstGeom prst="rect">
            <a:avLst/>
          </a:prstGeom>
          <a:noFill/>
        </p:spPr>
        <p:txBody>
          <a:bodyPr wrap="none" rtlCol="0">
            <a:spAutoFit/>
          </a:bodyPr>
          <a:lstStyle/>
          <a:p>
            <a:r>
              <a:rPr lang="en-US" altLang="ko-KR" sz="2000" dirty="0"/>
              <a:t>Let’s find polarized light around you.</a:t>
            </a:r>
            <a:endParaRPr lang="ko-KR" altLang="en-US" sz="2000" dirty="0"/>
          </a:p>
        </p:txBody>
      </p:sp>
      <p:sp>
        <p:nvSpPr>
          <p:cNvPr id="7" name="TextBox 6"/>
          <p:cNvSpPr txBox="1"/>
          <p:nvPr/>
        </p:nvSpPr>
        <p:spPr>
          <a:xfrm>
            <a:off x="3779912" y="1357283"/>
            <a:ext cx="4543231" cy="400110"/>
          </a:xfrm>
          <a:prstGeom prst="rect">
            <a:avLst/>
          </a:prstGeom>
          <a:noFill/>
        </p:spPr>
        <p:txBody>
          <a:bodyPr wrap="none" rtlCol="0">
            <a:spAutoFit/>
          </a:bodyPr>
          <a:lstStyle/>
          <a:p>
            <a:r>
              <a:rPr lang="en-US" altLang="ko-KR" sz="2000" dirty="0"/>
              <a:t>Case that the natural light is polarized.</a:t>
            </a:r>
            <a:endParaRPr lang="ko-KR" altLang="en-US" sz="2000" dirty="0"/>
          </a:p>
        </p:txBody>
      </p:sp>
    </p:spTree>
    <p:extLst>
      <p:ext uri="{BB962C8B-B14F-4D97-AF65-F5344CB8AC3E}">
        <p14:creationId xmlns:p14="http://schemas.microsoft.com/office/powerpoint/2010/main" val="226941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2960399" y="188640"/>
            <a:ext cx="2783134" cy="634020"/>
          </a:xfrm>
          <a:prstGeom prst="rect">
            <a:avLst/>
          </a:prstGeom>
        </p:spPr>
        <p:txBody>
          <a:bodyPr wrap="none">
            <a:spAutoFit/>
          </a:bodyPr>
          <a:lstStyle/>
          <a:p>
            <a:pPr lvl="0">
              <a:lnSpc>
                <a:spcPct val="110000"/>
              </a:lnSpc>
              <a:spcBef>
                <a:spcPct val="20000"/>
              </a:spcBef>
              <a:defRPr/>
            </a:pPr>
            <a:r>
              <a:rPr lang="ko-KR" altLang="en-US" sz="3200" dirty="0">
                <a:latin typeface="+mn-ea"/>
              </a:rPr>
              <a:t>편광 선글라스</a:t>
            </a:r>
            <a:endParaRPr lang="en-US" altLang="ko-KR" sz="3200" dirty="0">
              <a:latin typeface="+mn-ea"/>
            </a:endParaRPr>
          </a:p>
        </p:txBody>
      </p:sp>
      <p:pic>
        <p:nvPicPr>
          <p:cNvPr id="1028" name="Picture 4" descr="https://www.sunglasses-shop.co.uk/FileRepository/images/SunglassesPhotos/headers-2013/lens-technology/polarised-sunglasses-2013.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1772816"/>
            <a:ext cx="6048669" cy="3456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915816" y="908720"/>
            <a:ext cx="3097323" cy="461665"/>
          </a:xfrm>
          <a:prstGeom prst="rect">
            <a:avLst/>
          </a:prstGeom>
          <a:noFill/>
        </p:spPr>
        <p:txBody>
          <a:bodyPr wrap="none" rtlCol="0">
            <a:spAutoFit/>
          </a:bodyPr>
          <a:lstStyle/>
          <a:p>
            <a:r>
              <a:rPr lang="en-US" altLang="ko-KR" sz="2400" dirty="0"/>
              <a:t>Polarized sunglasses</a:t>
            </a:r>
            <a:endParaRPr lang="ko-KR" altLang="en-US" sz="2400" dirty="0"/>
          </a:p>
        </p:txBody>
      </p:sp>
    </p:spTree>
    <p:extLst>
      <p:ext uri="{BB962C8B-B14F-4D97-AF65-F5344CB8AC3E}">
        <p14:creationId xmlns:p14="http://schemas.microsoft.com/office/powerpoint/2010/main" val="148477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p:cNvSpPr txBox="1">
            <a:spLocks/>
          </p:cNvSpPr>
          <p:nvPr/>
        </p:nvSpPr>
        <p:spPr>
          <a:xfrm>
            <a:off x="-108520" y="1086800"/>
            <a:ext cx="9217024" cy="2270192"/>
          </a:xfrm>
          <a:prstGeom prst="rect">
            <a:avLst/>
          </a:prstGeom>
        </p:spPr>
        <p:txBody>
          <a:bodyPr vert="horz" lIns="91440" tIns="45720" rIns="91440" bIns="45720" rtlCol="0">
            <a:normAutofit fontScale="92500" lnSpcReduction="10000"/>
          </a:bodyPr>
          <a:lstStyle/>
          <a:p>
            <a:pPr lvl="1">
              <a:lnSpc>
                <a:spcPct val="140000"/>
              </a:lnSpc>
              <a:spcBef>
                <a:spcPct val="20000"/>
              </a:spcBef>
            </a:pPr>
            <a:r>
              <a:rPr lang="ko-KR" altLang="en-US" sz="2000" dirty="0">
                <a:latin typeface="+mn-ea"/>
              </a:rPr>
              <a:t>전기를 이용해 액정의 광학특성을 변화시킨다</a:t>
            </a:r>
            <a:r>
              <a:rPr lang="en-US" altLang="ko-KR" sz="2000" dirty="0">
                <a:latin typeface="+mn-ea"/>
              </a:rPr>
              <a:t>. </a:t>
            </a:r>
          </a:p>
          <a:p>
            <a:pPr lvl="1">
              <a:lnSpc>
                <a:spcPct val="140000"/>
              </a:lnSpc>
              <a:spcBef>
                <a:spcPct val="20000"/>
              </a:spcBef>
            </a:pPr>
            <a:r>
              <a:rPr lang="en-US" altLang="ko-KR" sz="2000" dirty="0">
                <a:latin typeface="+mn-ea"/>
              </a:rPr>
              <a:t>-&gt; Polarized light is changed passing liquid crystal</a:t>
            </a:r>
          </a:p>
          <a:p>
            <a:pPr lvl="1">
              <a:lnSpc>
                <a:spcPct val="140000"/>
              </a:lnSpc>
              <a:spcBef>
                <a:spcPct val="20000"/>
              </a:spcBef>
            </a:pPr>
            <a:r>
              <a:rPr lang="en-US" altLang="ko-KR" sz="2000" dirty="0">
                <a:latin typeface="+mn-ea"/>
              </a:rPr>
              <a:t>     </a:t>
            </a:r>
            <a:r>
              <a:rPr lang="ko-KR" altLang="en-US" sz="2000" dirty="0">
                <a:latin typeface="+mn-ea"/>
              </a:rPr>
              <a:t>액정을 지나가는 빛의 편광이 변한다</a:t>
            </a:r>
            <a:r>
              <a:rPr lang="en-US" altLang="ko-KR" sz="2000" dirty="0">
                <a:latin typeface="+mn-ea"/>
              </a:rPr>
              <a:t>. </a:t>
            </a:r>
          </a:p>
          <a:p>
            <a:pPr lvl="1">
              <a:lnSpc>
                <a:spcPct val="140000"/>
              </a:lnSpc>
              <a:spcBef>
                <a:spcPct val="20000"/>
              </a:spcBef>
            </a:pPr>
            <a:r>
              <a:rPr lang="en-US" altLang="ko-KR" sz="2000" dirty="0">
                <a:latin typeface="+mn-ea"/>
              </a:rPr>
              <a:t>-&gt; Intensity of light is changed passing polarizing filters</a:t>
            </a:r>
          </a:p>
          <a:p>
            <a:pPr lvl="1">
              <a:lnSpc>
                <a:spcPct val="140000"/>
              </a:lnSpc>
              <a:spcBef>
                <a:spcPct val="20000"/>
              </a:spcBef>
            </a:pPr>
            <a:r>
              <a:rPr lang="en-US" altLang="ko-KR" sz="2000" dirty="0">
                <a:latin typeface="+mn-ea"/>
              </a:rPr>
              <a:t>     </a:t>
            </a:r>
            <a:r>
              <a:rPr lang="ko-KR" altLang="en-US" sz="2000" dirty="0" err="1">
                <a:latin typeface="+mn-ea"/>
              </a:rPr>
              <a:t>편광기를</a:t>
            </a:r>
            <a:r>
              <a:rPr lang="ko-KR" altLang="en-US" sz="2000" dirty="0">
                <a:latin typeface="+mn-ea"/>
              </a:rPr>
              <a:t> 투과하는 빛의 세기가 달라진다</a:t>
            </a:r>
            <a:r>
              <a:rPr lang="en-US" altLang="ko-KR" sz="2000" dirty="0">
                <a:latin typeface="+mn-ea"/>
              </a:rPr>
              <a:t>.</a:t>
            </a:r>
          </a:p>
          <a:p>
            <a:pPr marL="801688" lvl="1" indent="-344488">
              <a:lnSpc>
                <a:spcPct val="140000"/>
              </a:lnSpc>
              <a:spcBef>
                <a:spcPct val="20000"/>
              </a:spcBef>
            </a:pPr>
            <a:endParaRPr kumimoji="0" lang="en-US" altLang="ko-KR" sz="2000" b="0" i="0" u="none" strike="noStrike" kern="1200" cap="none" spc="0" normalizeH="0" baseline="0" noProof="0" dirty="0">
              <a:ln>
                <a:noFill/>
              </a:ln>
              <a:solidFill>
                <a:schemeClr val="tx1"/>
              </a:solidFill>
              <a:effectLst/>
              <a:uLnTx/>
              <a:uFillTx/>
              <a:latin typeface="+mn-ea"/>
            </a:endParaRPr>
          </a:p>
        </p:txBody>
      </p:sp>
      <p:sp>
        <p:nvSpPr>
          <p:cNvPr id="2" name="직사각형 1"/>
          <p:cNvSpPr/>
          <p:nvPr/>
        </p:nvSpPr>
        <p:spPr>
          <a:xfrm>
            <a:off x="179512" y="104312"/>
            <a:ext cx="8775723" cy="634020"/>
          </a:xfrm>
          <a:prstGeom prst="rect">
            <a:avLst/>
          </a:prstGeom>
        </p:spPr>
        <p:txBody>
          <a:bodyPr wrap="square">
            <a:spAutoFit/>
          </a:bodyPr>
          <a:lstStyle/>
          <a:p>
            <a:pPr lvl="0">
              <a:lnSpc>
                <a:spcPct val="110000"/>
              </a:lnSpc>
              <a:spcBef>
                <a:spcPct val="20000"/>
              </a:spcBef>
              <a:defRPr/>
            </a:pPr>
            <a:r>
              <a:rPr lang="en-US" altLang="ko-KR" sz="3200" b="1" dirty="0">
                <a:latin typeface="+mn-ea"/>
              </a:rPr>
              <a:t>LCD (Liquid Crystal Display) </a:t>
            </a:r>
            <a:r>
              <a:rPr lang="en-US" altLang="ko-KR" sz="3200" b="1" dirty="0" smtClean="0">
                <a:latin typeface="+mn-ea"/>
              </a:rPr>
              <a:t>Monitor</a:t>
            </a:r>
            <a:endParaRPr lang="en-US" altLang="ko-KR" sz="3200" b="1" dirty="0">
              <a:latin typeface="+mn-ea"/>
            </a:endParaRPr>
          </a:p>
        </p:txBody>
      </p:sp>
      <p:pic>
        <p:nvPicPr>
          <p:cNvPr id="2050" name="Picture 2" descr="http://qxwujoey.tripod.com/lcdworks.gif">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1708"/>
          <a:stretch/>
        </p:blipFill>
        <p:spPr bwMode="auto">
          <a:xfrm>
            <a:off x="755576" y="3440896"/>
            <a:ext cx="3410311" cy="25534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4.bp.blogspot.com/-PxzFn37M6pk/UVVEfy4T7vI/AAAAAAAApcA/h2E6uIpsH44/s1600/untitled.bmp">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3020" y="3284984"/>
            <a:ext cx="4399062" cy="242128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1746" y="778733"/>
            <a:ext cx="6354625" cy="400110"/>
          </a:xfrm>
          <a:prstGeom prst="rect">
            <a:avLst/>
          </a:prstGeom>
          <a:noFill/>
        </p:spPr>
        <p:txBody>
          <a:bodyPr wrap="none" rtlCol="0">
            <a:spAutoFit/>
          </a:bodyPr>
          <a:lstStyle/>
          <a:p>
            <a:r>
              <a:rPr lang="en-US" altLang="ko-KR" sz="2000" dirty="0"/>
              <a:t>Change optical properties of liquid crystal by electricity</a:t>
            </a:r>
            <a:endParaRPr lang="ko-KR" altLang="en-US" sz="2000" dirty="0"/>
          </a:p>
        </p:txBody>
      </p:sp>
      <p:pic>
        <p:nvPicPr>
          <p:cNvPr id="4" name="그림 3"/>
          <p:cNvPicPr>
            <a:picLocks noChangeAspect="1"/>
          </p:cNvPicPr>
          <p:nvPr/>
        </p:nvPicPr>
        <p:blipFill rotWithShape="1">
          <a:blip r:embed="rId6">
            <a:extLst>
              <a:ext uri="{28A0092B-C50C-407E-A947-70E740481C1C}">
                <a14:useLocalDpi xmlns:a14="http://schemas.microsoft.com/office/drawing/2010/main" val="0"/>
              </a:ext>
            </a:extLst>
          </a:blip>
          <a:srcRect l="35188" t="20868" b="16527"/>
          <a:stretch/>
        </p:blipFill>
        <p:spPr>
          <a:xfrm>
            <a:off x="6156175" y="5733256"/>
            <a:ext cx="2765907" cy="1080120"/>
          </a:xfrm>
          <a:prstGeom prst="rect">
            <a:avLst/>
          </a:prstGeom>
          <a:ln>
            <a:solidFill>
              <a:srgbClr val="FF0000"/>
            </a:solidFill>
          </a:ln>
        </p:spPr>
      </p:pic>
      <p:pic>
        <p:nvPicPr>
          <p:cNvPr id="6" name="그림 5"/>
          <p:cNvPicPr>
            <a:picLocks noChangeAspect="1"/>
          </p:cNvPicPr>
          <p:nvPr/>
        </p:nvPicPr>
        <p:blipFill>
          <a:blip r:embed="rId7"/>
          <a:stretch>
            <a:fillRect/>
          </a:stretch>
        </p:blipFill>
        <p:spPr>
          <a:xfrm>
            <a:off x="6801937" y="1086800"/>
            <a:ext cx="2306567" cy="1596855"/>
          </a:xfrm>
          <a:prstGeom prst="rect">
            <a:avLst/>
          </a:prstGeom>
        </p:spPr>
      </p:pic>
      <p:sp>
        <p:nvSpPr>
          <p:cNvPr id="7" name="TextBox 6"/>
          <p:cNvSpPr txBox="1"/>
          <p:nvPr/>
        </p:nvSpPr>
        <p:spPr>
          <a:xfrm>
            <a:off x="6793617" y="853990"/>
            <a:ext cx="2305439" cy="307777"/>
          </a:xfrm>
          <a:prstGeom prst="rect">
            <a:avLst/>
          </a:prstGeom>
          <a:noFill/>
        </p:spPr>
        <p:txBody>
          <a:bodyPr wrap="none" rtlCol="0">
            <a:spAutoFit/>
          </a:bodyPr>
          <a:lstStyle/>
          <a:p>
            <a:r>
              <a:rPr lang="en-US" altLang="ko-KR" sz="1400" dirty="0" smtClean="0">
                <a:solidFill>
                  <a:srgbClr val="7030A0"/>
                </a:solidFill>
              </a:rPr>
              <a:t>LED (Light Emitting Diode)</a:t>
            </a:r>
            <a:endParaRPr lang="ko-KR" altLang="en-US" sz="1400" dirty="0">
              <a:solidFill>
                <a:srgbClr val="7030A0"/>
              </a:solidFill>
            </a:endParaRPr>
          </a:p>
        </p:txBody>
      </p:sp>
      <p:sp>
        <p:nvSpPr>
          <p:cNvPr id="10" name="TextBox 9"/>
          <p:cNvSpPr txBox="1"/>
          <p:nvPr/>
        </p:nvSpPr>
        <p:spPr>
          <a:xfrm>
            <a:off x="7111011" y="2668202"/>
            <a:ext cx="1670650" cy="307777"/>
          </a:xfrm>
          <a:prstGeom prst="rect">
            <a:avLst/>
          </a:prstGeom>
          <a:noFill/>
        </p:spPr>
        <p:txBody>
          <a:bodyPr wrap="none" rtlCol="0">
            <a:spAutoFit/>
          </a:bodyPr>
          <a:lstStyle/>
          <a:p>
            <a:r>
              <a:rPr lang="ko-KR" altLang="en-US" sz="1400" smtClean="0">
                <a:solidFill>
                  <a:srgbClr val="7030A0"/>
                </a:solidFill>
              </a:rPr>
              <a:t>전기신호를 빛으로</a:t>
            </a:r>
            <a:endParaRPr lang="ko-KR" altLang="en-US" sz="1400" dirty="0">
              <a:solidFill>
                <a:srgbClr val="7030A0"/>
              </a:solidFill>
            </a:endParaRPr>
          </a:p>
        </p:txBody>
      </p:sp>
    </p:spTree>
    <p:extLst>
      <p:ext uri="{BB962C8B-B14F-4D97-AF65-F5344CB8AC3E}">
        <p14:creationId xmlns:p14="http://schemas.microsoft.com/office/powerpoint/2010/main" val="10663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2051844" y="44624"/>
            <a:ext cx="5040312" cy="706437"/>
          </a:xfrm>
        </p:spPr>
        <p:txBody>
          <a:bodyPr>
            <a:noAutofit/>
          </a:bodyPr>
          <a:lstStyle/>
          <a:p>
            <a:pPr algn="ctr"/>
            <a:r>
              <a:rPr lang="en-US" altLang="ko-KR" sz="3200" b="1" dirty="0"/>
              <a:t>&lt;</a:t>
            </a:r>
            <a:r>
              <a:rPr lang="ko-KR" altLang="en-US" sz="3200" b="1" dirty="0"/>
              <a:t>색을 속이다</a:t>
            </a:r>
            <a:r>
              <a:rPr lang="en-US" altLang="ko-KR" sz="3200" b="1" dirty="0"/>
              <a:t>&gt; </a:t>
            </a:r>
            <a:r>
              <a:rPr lang="ko-KR" altLang="en-US" sz="3200" b="1" dirty="0"/>
              <a:t>정리</a:t>
            </a:r>
          </a:p>
        </p:txBody>
      </p:sp>
      <p:sp>
        <p:nvSpPr>
          <p:cNvPr id="16" name="제목 1"/>
          <p:cNvSpPr txBox="1">
            <a:spLocks/>
          </p:cNvSpPr>
          <p:nvPr/>
        </p:nvSpPr>
        <p:spPr>
          <a:xfrm>
            <a:off x="856091" y="3075955"/>
            <a:ext cx="7834704" cy="706090"/>
          </a:xfrm>
          <a:prstGeom prst="rect">
            <a:avLst/>
          </a:prstGeom>
        </p:spPr>
        <p:txBody>
          <a:bodyPr vert="horz" lIns="91440" tIns="45720" rIns="91440" bIns="45720" rtlCol="0" anchor="ctr">
            <a:noAutofit/>
          </a:bodyPr>
          <a:lstStyle/>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사람의 눈은 빛의 파장을 측정하여 색을 인식하지 않고</a:t>
            </a:r>
            <a:r>
              <a:rPr lang="en-US" altLang="ko-KR" sz="2000" dirty="0">
                <a:latin typeface="+mj-lt"/>
                <a:ea typeface="+mj-ea"/>
                <a:cs typeface="+mj-cs"/>
              </a:rPr>
              <a:t>, ______</a:t>
            </a:r>
            <a:r>
              <a:rPr lang="ko-KR" altLang="en-US" sz="2000" dirty="0">
                <a:latin typeface="+mj-lt"/>
                <a:ea typeface="+mj-ea"/>
                <a:cs typeface="+mj-cs"/>
              </a:rPr>
              <a:t>의 세기 차이를 통해 색을 인식한다</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위의 특성을 이용하여 전자 디스플레이는 </a:t>
            </a:r>
            <a:r>
              <a:rPr lang="en-US" altLang="ko-KR" sz="2000" dirty="0">
                <a:latin typeface="+mj-lt"/>
                <a:ea typeface="+mj-ea"/>
                <a:cs typeface="+mj-cs"/>
              </a:rPr>
              <a:t>R G B </a:t>
            </a:r>
            <a:r>
              <a:rPr lang="ko-KR" altLang="en-US" sz="2000" dirty="0">
                <a:latin typeface="+mj-lt"/>
                <a:ea typeface="+mj-ea"/>
                <a:cs typeface="+mj-cs"/>
              </a:rPr>
              <a:t>세가지 광원의 세기를 조절하여 다양한 색을 표현하고 있다</a:t>
            </a:r>
            <a:r>
              <a:rPr lang="en-US" altLang="ko-KR" sz="2000" dirty="0">
                <a:latin typeface="+mj-lt"/>
                <a:ea typeface="+mj-ea"/>
                <a:cs typeface="+mj-cs"/>
              </a:rPr>
              <a:t>. </a:t>
            </a:r>
            <a:r>
              <a:rPr lang="ko-KR" altLang="en-US" sz="2000" dirty="0">
                <a:latin typeface="+mj-lt"/>
                <a:ea typeface="+mj-ea"/>
                <a:cs typeface="+mj-cs"/>
              </a:rPr>
              <a:t>따라서 자연의 노란색과 디스플레이의 노란색은 물리적으로 다르다</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전자기파에서 전기장의 진동방향을 가리켜 </a:t>
            </a:r>
            <a:r>
              <a:rPr lang="en-US" altLang="ko-KR" sz="2000" dirty="0">
                <a:latin typeface="+mj-lt"/>
                <a:ea typeface="+mj-ea"/>
                <a:cs typeface="+mj-cs"/>
              </a:rPr>
              <a:t>____</a:t>
            </a:r>
            <a:r>
              <a:rPr lang="ko-KR" altLang="en-US" sz="2000" dirty="0">
                <a:latin typeface="+mj-lt"/>
                <a:ea typeface="+mj-ea"/>
                <a:cs typeface="+mj-cs"/>
              </a:rPr>
              <a:t>이라고 한다</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kumimoji="0" lang="ko-KR" altLang="en-US" sz="2000" i="0" u="none" strike="noStrike" kern="1200" cap="none" spc="0" normalizeH="0" baseline="0" noProof="0" dirty="0">
              <a:ln>
                <a:noFill/>
              </a:ln>
              <a:solidFill>
                <a:schemeClr val="tx1"/>
              </a:solidFill>
              <a:effectLst/>
              <a:uLnTx/>
              <a:uFillTx/>
              <a:latin typeface="+mj-lt"/>
              <a:ea typeface="+mj-ea"/>
              <a:cs typeface="+mj-cs"/>
            </a:endParaRPr>
          </a:p>
        </p:txBody>
      </p:sp>
      <p:sp>
        <p:nvSpPr>
          <p:cNvPr id="10" name="직사각형 9">
            <a:hlinkClick r:id="rId2"/>
          </p:cNvPr>
          <p:cNvSpPr/>
          <p:nvPr/>
        </p:nvSpPr>
        <p:spPr>
          <a:xfrm>
            <a:off x="6264188" y="4122589"/>
            <a:ext cx="1656184" cy="400110"/>
          </a:xfrm>
          <a:prstGeom prst="rect">
            <a:avLst/>
          </a:prstGeom>
        </p:spPr>
        <p:txBody>
          <a:bodyPr wrap="square">
            <a:spAutoFit/>
          </a:bodyPr>
          <a:lstStyle/>
          <a:p>
            <a:r>
              <a:rPr lang="ko-KR" altLang="en-US" sz="2000">
                <a:solidFill>
                  <a:schemeClr val="tx2"/>
                </a:solidFill>
              </a:rPr>
              <a:t>편광</a:t>
            </a:r>
            <a:endParaRPr lang="ko-KR" altLang="en-US" sz="2000" dirty="0">
              <a:solidFill>
                <a:schemeClr val="tx2"/>
              </a:solidFill>
            </a:endParaRPr>
          </a:p>
        </p:txBody>
      </p:sp>
      <p:sp>
        <p:nvSpPr>
          <p:cNvPr id="12" name="직사각형 11">
            <a:hlinkClick r:id="rId2"/>
          </p:cNvPr>
          <p:cNvSpPr/>
          <p:nvPr/>
        </p:nvSpPr>
        <p:spPr>
          <a:xfrm>
            <a:off x="7727259" y="2001312"/>
            <a:ext cx="963536" cy="400110"/>
          </a:xfrm>
          <a:prstGeom prst="rect">
            <a:avLst/>
          </a:prstGeom>
        </p:spPr>
        <p:txBody>
          <a:bodyPr wrap="square">
            <a:spAutoFit/>
          </a:bodyPr>
          <a:lstStyle/>
          <a:p>
            <a:r>
              <a:rPr lang="en-US" altLang="ko-KR" sz="2000" dirty="0">
                <a:solidFill>
                  <a:schemeClr val="tx2"/>
                </a:solidFill>
              </a:rPr>
              <a:t>R G B</a:t>
            </a:r>
            <a:endParaRPr lang="ko-KR" altLang="en-US" sz="2000" dirty="0">
              <a:solidFill>
                <a:schemeClr val="tx2"/>
              </a:solidFill>
            </a:endParaRPr>
          </a:p>
        </p:txBody>
      </p:sp>
    </p:spTree>
    <p:extLst>
      <p:ext uri="{BB962C8B-B14F-4D97-AF65-F5344CB8AC3E}">
        <p14:creationId xmlns:p14="http://schemas.microsoft.com/office/powerpoint/2010/main" val="7235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http://www.lbl.gov/images/MicroWorlds/EMSpec.gif"/>
          <p:cNvPicPr>
            <a:picLocks noChangeAspect="1" noChangeArrowheads="1"/>
          </p:cNvPicPr>
          <p:nvPr/>
        </p:nvPicPr>
        <p:blipFill>
          <a:blip r:embed="rId2" cstate="print"/>
          <a:srcRect/>
          <a:stretch>
            <a:fillRect/>
          </a:stretch>
        </p:blipFill>
        <p:spPr bwMode="auto">
          <a:xfrm>
            <a:off x="48241" y="620688"/>
            <a:ext cx="9047518" cy="4464496"/>
          </a:xfrm>
          <a:prstGeom prst="rect">
            <a:avLst/>
          </a:prstGeom>
          <a:noFill/>
        </p:spPr>
      </p:pic>
      <p:sp>
        <p:nvSpPr>
          <p:cNvPr id="11" name="직사각형 10"/>
          <p:cNvSpPr/>
          <p:nvPr/>
        </p:nvSpPr>
        <p:spPr>
          <a:xfrm>
            <a:off x="348088" y="5661248"/>
            <a:ext cx="8533916" cy="1015663"/>
          </a:xfrm>
          <a:prstGeom prst="rect">
            <a:avLst/>
          </a:prstGeom>
        </p:spPr>
        <p:txBody>
          <a:bodyPr wrap="square">
            <a:spAutoFit/>
          </a:bodyPr>
          <a:lstStyle/>
          <a:p>
            <a:r>
              <a:rPr lang="en-US" altLang="ko-KR" sz="2000" dirty="0"/>
              <a:t>Generally the shorter the wavelength, the stronger the penetrating power, and the longer line wavelength.</a:t>
            </a:r>
          </a:p>
          <a:p>
            <a:r>
              <a:rPr lang="ko-KR" altLang="en-US" sz="2000" dirty="0">
                <a:solidFill>
                  <a:srgbClr val="FF0000"/>
                </a:solidFill>
              </a:rPr>
              <a:t>일반적으로 파장이 짧을수록 </a:t>
            </a:r>
            <a:r>
              <a:rPr lang="ko-KR" altLang="en-US" sz="2000" dirty="0" err="1">
                <a:solidFill>
                  <a:srgbClr val="FF0000"/>
                </a:solidFill>
              </a:rPr>
              <a:t>투과력이</a:t>
            </a:r>
            <a:r>
              <a:rPr lang="ko-KR" altLang="en-US" sz="2000" dirty="0">
                <a:solidFill>
                  <a:srgbClr val="FF0000"/>
                </a:solidFill>
              </a:rPr>
              <a:t> 강하고</a:t>
            </a:r>
            <a:r>
              <a:rPr lang="en-US" altLang="ko-KR" sz="2000" dirty="0">
                <a:solidFill>
                  <a:srgbClr val="FF0000"/>
                </a:solidFill>
              </a:rPr>
              <a:t>, </a:t>
            </a:r>
            <a:r>
              <a:rPr lang="ko-KR" altLang="en-US" sz="2000" dirty="0">
                <a:solidFill>
                  <a:srgbClr val="FF0000"/>
                </a:solidFill>
              </a:rPr>
              <a:t>파장이 길수록 잘 꺾인다</a:t>
            </a:r>
            <a:r>
              <a:rPr lang="en-US" altLang="ko-KR" sz="2000" dirty="0">
                <a:solidFill>
                  <a:srgbClr val="FF0000"/>
                </a:solidFill>
              </a:rPr>
              <a:t>.</a:t>
            </a:r>
            <a:endParaRPr lang="ko-KR" altLang="en-US" sz="2000" dirty="0">
              <a:solidFill>
                <a:srgbClr val="FF0000"/>
              </a:solidFill>
            </a:endParaRPr>
          </a:p>
        </p:txBody>
      </p:sp>
      <p:sp>
        <p:nvSpPr>
          <p:cNvPr id="8" name="직사각형 7"/>
          <p:cNvSpPr/>
          <p:nvPr/>
        </p:nvSpPr>
        <p:spPr>
          <a:xfrm>
            <a:off x="348088" y="5115636"/>
            <a:ext cx="8447825" cy="646331"/>
          </a:xfrm>
          <a:prstGeom prst="rect">
            <a:avLst/>
          </a:prstGeom>
        </p:spPr>
        <p:txBody>
          <a:bodyPr wrap="none">
            <a:spAutoFit/>
          </a:bodyPr>
          <a:lstStyle/>
          <a:p>
            <a:pPr algn="ctr"/>
            <a:r>
              <a:rPr lang="en-US" altLang="ko-KR" dirty="0"/>
              <a:t>Different electromagnetic waves have different wavelengths but the same nature.</a:t>
            </a:r>
          </a:p>
          <a:p>
            <a:pPr algn="ctr"/>
            <a:r>
              <a:rPr lang="ko-KR" altLang="en-US" dirty="0"/>
              <a:t>다양한 전자기파들은 파장만 다를 뿐 본질은 같다</a:t>
            </a:r>
            <a:r>
              <a:rPr lang="en-US" altLang="ko-KR" dirty="0"/>
              <a:t>.</a:t>
            </a:r>
            <a:endParaRPr lang="ko-KR"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35496" y="44624"/>
            <a:ext cx="6228692" cy="706437"/>
          </a:xfrm>
        </p:spPr>
        <p:txBody>
          <a:bodyPr>
            <a:noAutofit/>
          </a:bodyPr>
          <a:lstStyle/>
          <a:p>
            <a:pPr algn="ctr"/>
            <a:r>
              <a:rPr lang="en-US" altLang="ko-KR" sz="3200" b="1" dirty="0"/>
              <a:t>Summary : Deceiving light</a:t>
            </a:r>
            <a:endParaRPr lang="ko-KR" altLang="en-US" sz="3200" b="1" dirty="0"/>
          </a:p>
        </p:txBody>
      </p:sp>
      <p:sp>
        <p:nvSpPr>
          <p:cNvPr id="16" name="제목 1"/>
          <p:cNvSpPr txBox="1">
            <a:spLocks/>
          </p:cNvSpPr>
          <p:nvPr/>
        </p:nvSpPr>
        <p:spPr>
          <a:xfrm>
            <a:off x="856091" y="3075955"/>
            <a:ext cx="7834704" cy="706090"/>
          </a:xfrm>
          <a:prstGeom prst="rect">
            <a:avLst/>
          </a:prstGeom>
        </p:spPr>
        <p:txBody>
          <a:bodyPr vert="horz" lIns="91440" tIns="45720" rIns="91440" bIns="45720" rtlCol="0" anchor="ctr">
            <a:noAutofit/>
          </a:bodyPr>
          <a:lstStyle/>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en-US" altLang="ko-KR" sz="2000" dirty="0">
                <a:latin typeface="+mj-lt"/>
                <a:ea typeface="+mj-ea"/>
                <a:cs typeface="+mj-cs"/>
              </a:rPr>
              <a:t>The human eye does not recognize the color by measuring the wavelength of light, but recognizes the color through the intensity difference of </a:t>
            </a:r>
            <a:r>
              <a:rPr lang="en-US" altLang="ko-KR" sz="2000" u="sng" dirty="0">
                <a:latin typeface="+mj-lt"/>
                <a:ea typeface="+mj-ea"/>
                <a:cs typeface="+mj-cs"/>
              </a:rPr>
              <a:t>RGB</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en-US" altLang="ko-KR" sz="2000" dirty="0">
                <a:latin typeface="+mj-lt"/>
                <a:ea typeface="+mj-ea"/>
                <a:cs typeface="+mj-cs"/>
              </a:rPr>
              <a:t>Using the above characteristics, the electronic display displays various colors by adjusting the intensity of three light sources of RGB. So the natural yellow and the yellow of the display are physically different.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en-US" altLang="ko-KR" sz="2000" dirty="0">
                <a:latin typeface="+mj-lt"/>
                <a:ea typeface="+mj-ea"/>
                <a:cs typeface="+mj-cs"/>
              </a:rPr>
              <a:t>The direction of oscillation of an electric field in an electromagnetic wave is called </a:t>
            </a:r>
            <a:r>
              <a:rPr lang="en-US" altLang="ko-KR" sz="2000" u="sng" dirty="0">
                <a:latin typeface="+mj-lt"/>
                <a:ea typeface="+mj-ea"/>
                <a:cs typeface="+mj-cs"/>
              </a:rPr>
              <a:t>polarized light</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kumimoji="0" lang="ko-KR" altLang="en-US" sz="2000"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090352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mblogthumb-phinf.pstatic.net/MjAyMDEyMjVfMjUx/MDAxNjA4ODcwODE5Nzg0.LtX3qOWmtFTIMjjqV85NlzxYDpSMN4KGd2ugKV7vBL4g.G5FPRf50Urg43lKlLGySKCn49j7JOIAoS9NRi2iuiUYg.PNG.sohoon1002/20201225132733.png?type=w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42" y="907557"/>
            <a:ext cx="4968944" cy="29523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2742" y="4797152"/>
            <a:ext cx="7487947" cy="1477328"/>
          </a:xfrm>
          <a:prstGeom prst="rect">
            <a:avLst/>
          </a:prstGeom>
          <a:noFill/>
        </p:spPr>
        <p:txBody>
          <a:bodyPr wrap="none" rtlCol="0">
            <a:spAutoFit/>
          </a:bodyPr>
          <a:lstStyle/>
          <a:p>
            <a:pPr fontAlgn="base"/>
            <a:r>
              <a:rPr lang="ko-KR" altLang="en-US" b="1" dirty="0"/>
              <a:t>▶ 마루와 골 </a:t>
            </a:r>
            <a:r>
              <a:rPr lang="en-US" altLang="ko-KR" b="1" dirty="0"/>
              <a:t>: </a:t>
            </a:r>
            <a:r>
              <a:rPr lang="ko-KR" altLang="en-US" b="1" dirty="0" err="1"/>
              <a:t>횡파에서</a:t>
            </a:r>
            <a:r>
              <a:rPr lang="ko-KR" altLang="en-US" b="1" dirty="0"/>
              <a:t> 파동의 가장 높은 곳이 마루</a:t>
            </a:r>
            <a:r>
              <a:rPr lang="en-US" altLang="ko-KR" b="1" dirty="0"/>
              <a:t>, </a:t>
            </a:r>
            <a:r>
              <a:rPr lang="ko-KR" altLang="en-US" b="1" dirty="0"/>
              <a:t>가장 낮은 곳이 </a:t>
            </a:r>
            <a:r>
              <a:rPr lang="ko-KR" altLang="en-US" b="1" dirty="0" err="1"/>
              <a:t>골임</a:t>
            </a:r>
            <a:endParaRPr lang="ko-KR" altLang="en-US" dirty="0"/>
          </a:p>
          <a:p>
            <a:pPr fontAlgn="base"/>
            <a:r>
              <a:rPr lang="ko-KR" altLang="en-US" b="1" dirty="0"/>
              <a:t>▶ </a:t>
            </a:r>
            <a:r>
              <a:rPr lang="ko-KR" altLang="en-US" b="1" dirty="0">
                <a:solidFill>
                  <a:srgbClr val="FF0000"/>
                </a:solidFill>
              </a:rPr>
              <a:t>파장</a:t>
            </a:r>
            <a:r>
              <a:rPr lang="en-US" altLang="ko-KR" b="1" dirty="0">
                <a:solidFill>
                  <a:srgbClr val="FF0000"/>
                </a:solidFill>
              </a:rPr>
              <a:t>(λ) : </a:t>
            </a:r>
            <a:r>
              <a:rPr lang="ko-KR" altLang="en-US" b="1" dirty="0">
                <a:solidFill>
                  <a:srgbClr val="FF0000"/>
                </a:solidFill>
              </a:rPr>
              <a:t>마루에서 다음 마루 또는 골에서 다음 골까지의 거리</a:t>
            </a:r>
            <a:endParaRPr lang="ko-KR" altLang="en-US" dirty="0">
              <a:solidFill>
                <a:srgbClr val="FF0000"/>
              </a:solidFill>
            </a:endParaRPr>
          </a:p>
          <a:p>
            <a:pPr fontAlgn="base"/>
            <a:r>
              <a:rPr lang="ko-KR" altLang="en-US" b="1" dirty="0"/>
              <a:t>▶ 진폭</a:t>
            </a:r>
            <a:r>
              <a:rPr lang="en-US" altLang="ko-KR" b="1" dirty="0"/>
              <a:t>(A) : </a:t>
            </a:r>
            <a:r>
              <a:rPr lang="ko-KR" altLang="en-US" b="1" dirty="0"/>
              <a:t>매질의 평형 위치로부터의 최대 변위</a:t>
            </a:r>
            <a:endParaRPr lang="en-US" altLang="ko-KR" b="1" dirty="0"/>
          </a:p>
          <a:p>
            <a:pPr fontAlgn="base"/>
            <a:r>
              <a:rPr lang="ko-KR" altLang="en-US" b="1" dirty="0"/>
              <a:t>▶ </a:t>
            </a:r>
            <a:r>
              <a:rPr lang="ko-KR" altLang="en-US" b="1" dirty="0">
                <a:solidFill>
                  <a:srgbClr val="FF0000"/>
                </a:solidFill>
              </a:rPr>
              <a:t>주기</a:t>
            </a:r>
            <a:r>
              <a:rPr lang="en-US" altLang="ko-KR" b="1" dirty="0">
                <a:solidFill>
                  <a:srgbClr val="FF0000"/>
                </a:solidFill>
              </a:rPr>
              <a:t>(T) : </a:t>
            </a:r>
            <a:r>
              <a:rPr lang="ko-KR" altLang="en-US" b="1" dirty="0">
                <a:solidFill>
                  <a:srgbClr val="FF0000"/>
                </a:solidFill>
              </a:rPr>
              <a:t>매질의 한 점이 한 번 진동하는 데 걸리는 시간</a:t>
            </a:r>
            <a:endParaRPr lang="ko-KR" altLang="en-US" dirty="0">
              <a:solidFill>
                <a:srgbClr val="FF0000"/>
              </a:solidFill>
            </a:endParaRPr>
          </a:p>
          <a:p>
            <a:pPr fontAlgn="base"/>
            <a:r>
              <a:rPr lang="ko-KR" altLang="en-US" b="1" dirty="0"/>
              <a:t>▶ </a:t>
            </a:r>
            <a:r>
              <a:rPr lang="ko-KR" altLang="en-US" b="1" dirty="0">
                <a:solidFill>
                  <a:srgbClr val="FF0000"/>
                </a:solidFill>
              </a:rPr>
              <a:t>진동수</a:t>
            </a:r>
            <a:r>
              <a:rPr lang="en-US" altLang="ko-KR" b="1" dirty="0">
                <a:solidFill>
                  <a:srgbClr val="FF0000"/>
                </a:solidFill>
              </a:rPr>
              <a:t>(f) : 1</a:t>
            </a:r>
            <a:r>
              <a:rPr lang="ko-KR" altLang="en-US" b="1" dirty="0">
                <a:solidFill>
                  <a:srgbClr val="FF0000"/>
                </a:solidFill>
              </a:rPr>
              <a:t>초 동안 매질의 한 점이 진동하는 횟수 </a:t>
            </a:r>
            <a:r>
              <a:rPr lang="en-US" altLang="ko-KR" b="1" dirty="0">
                <a:solidFill>
                  <a:srgbClr val="FF0000"/>
                </a:solidFill>
              </a:rPr>
              <a:t>(</a:t>
            </a:r>
            <a:r>
              <a:rPr lang="ko-KR" altLang="en-US" b="1" dirty="0">
                <a:solidFill>
                  <a:srgbClr val="FF0000"/>
                </a:solidFill>
              </a:rPr>
              <a:t>단위</a:t>
            </a:r>
            <a:r>
              <a:rPr lang="en-US" altLang="ko-KR" b="1" dirty="0">
                <a:solidFill>
                  <a:srgbClr val="FF0000"/>
                </a:solidFill>
              </a:rPr>
              <a:t>: Hz)</a:t>
            </a:r>
            <a:endParaRPr lang="ko-KR" altLang="en-US" dirty="0">
              <a:solidFill>
                <a:srgbClr val="FF0000"/>
              </a:solidFill>
            </a:endParaRPr>
          </a:p>
        </p:txBody>
      </p:sp>
      <p:pic>
        <p:nvPicPr>
          <p:cNvPr id="3" name="Picture 2" descr="회절">
            <a:extLst>
              <a:ext uri="{FF2B5EF4-FFF2-40B4-BE49-F238E27FC236}">
                <a16:creationId xmlns:a16="http://schemas.microsoft.com/office/drawing/2014/main" id="{476A1E81-FB7A-DE7E-6528-C836BEC94D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124744"/>
            <a:ext cx="1372000" cy="1872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2B1367-F51A-A07E-BA5F-0545ADC66C2E}"/>
              </a:ext>
            </a:extLst>
          </p:cNvPr>
          <p:cNvSpPr txBox="1"/>
          <p:nvPr/>
        </p:nvSpPr>
        <p:spPr>
          <a:xfrm>
            <a:off x="323528" y="188639"/>
            <a:ext cx="8424936" cy="523220"/>
          </a:xfrm>
          <a:prstGeom prst="rect">
            <a:avLst/>
          </a:prstGeom>
          <a:noFill/>
        </p:spPr>
        <p:txBody>
          <a:bodyPr wrap="square" rtlCol="0">
            <a:spAutoFit/>
          </a:bodyPr>
          <a:lstStyle/>
          <a:p>
            <a:r>
              <a:rPr lang="ko-KR" altLang="en-US" sz="2800" b="1" dirty="0">
                <a:solidFill>
                  <a:srgbClr val="7030A0"/>
                </a:solidFill>
              </a:rPr>
              <a:t>전자기파 빛의 성질 </a:t>
            </a:r>
          </a:p>
        </p:txBody>
      </p:sp>
      <p:sp>
        <p:nvSpPr>
          <p:cNvPr id="5" name="TextBox 4">
            <a:extLst>
              <a:ext uri="{FF2B5EF4-FFF2-40B4-BE49-F238E27FC236}">
                <a16:creationId xmlns:a16="http://schemas.microsoft.com/office/drawing/2014/main" id="{F00ECB84-8ED1-EDDC-F606-E909E92F159E}"/>
              </a:ext>
            </a:extLst>
          </p:cNvPr>
          <p:cNvSpPr txBox="1"/>
          <p:nvPr/>
        </p:nvSpPr>
        <p:spPr>
          <a:xfrm>
            <a:off x="7816207" y="1142132"/>
            <a:ext cx="1347694" cy="646331"/>
          </a:xfrm>
          <a:prstGeom prst="rect">
            <a:avLst/>
          </a:prstGeom>
          <a:noFill/>
        </p:spPr>
        <p:txBody>
          <a:bodyPr wrap="square" rtlCol="0">
            <a:spAutoFit/>
          </a:bodyPr>
          <a:lstStyle/>
          <a:p>
            <a:r>
              <a:rPr lang="ko-KR" altLang="en-US" sz="1200" dirty="0"/>
              <a:t>회절이란 파동이</a:t>
            </a:r>
            <a:endParaRPr lang="en-US" altLang="ko-KR" sz="1200" dirty="0"/>
          </a:p>
          <a:p>
            <a:r>
              <a:rPr lang="ko-KR" altLang="en-US" sz="1200" dirty="0"/>
              <a:t>돌아 나가는 현상이다</a:t>
            </a:r>
          </a:p>
        </p:txBody>
      </p:sp>
      <p:pic>
        <p:nvPicPr>
          <p:cNvPr id="6" name="Picture 2" descr="회절">
            <a:extLst>
              <a:ext uri="{FF2B5EF4-FFF2-40B4-BE49-F238E27FC236}">
                <a16:creationId xmlns:a16="http://schemas.microsoft.com/office/drawing/2014/main" id="{FACB33F8-11FD-F706-A63E-B9E94357D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176054"/>
            <a:ext cx="1372000" cy="1872208"/>
          </a:xfrm>
          <a:prstGeom prst="rect">
            <a:avLst/>
          </a:prstGeom>
          <a:noFill/>
          <a:extLst>
            <a:ext uri="{909E8E84-426E-40DD-AFC4-6F175D3DCCD1}">
              <a14:hiddenFill xmlns:a14="http://schemas.microsoft.com/office/drawing/2010/main">
                <a:solidFill>
                  <a:srgbClr val="FFFFFF"/>
                </a:solidFill>
              </a14:hiddenFill>
            </a:ext>
          </a:extLst>
        </p:spPr>
      </p:pic>
      <p:sp>
        <p:nvSpPr>
          <p:cNvPr id="7" name="사각형: 둥근 모서리 6">
            <a:extLst>
              <a:ext uri="{FF2B5EF4-FFF2-40B4-BE49-F238E27FC236}">
                <a16:creationId xmlns:a16="http://schemas.microsoft.com/office/drawing/2014/main" id="{C51E57E3-2FEC-5525-C5C9-D4D957B3B61C}"/>
              </a:ext>
            </a:extLst>
          </p:cNvPr>
          <p:cNvSpPr/>
          <p:nvPr/>
        </p:nvSpPr>
        <p:spPr>
          <a:xfrm>
            <a:off x="5619620" y="1347019"/>
            <a:ext cx="432048" cy="320959"/>
          </a:xfrm>
          <a:prstGeom prst="roundRect">
            <a:avLst>
              <a:gd name="adj"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 name="사각형: 둥근 모서리 7">
            <a:extLst>
              <a:ext uri="{FF2B5EF4-FFF2-40B4-BE49-F238E27FC236}">
                <a16:creationId xmlns:a16="http://schemas.microsoft.com/office/drawing/2014/main" id="{3DF962C7-31A7-C7F8-9D0C-36633FF97AC1}"/>
              </a:ext>
            </a:extLst>
          </p:cNvPr>
          <p:cNvSpPr/>
          <p:nvPr/>
        </p:nvSpPr>
        <p:spPr>
          <a:xfrm>
            <a:off x="5620445" y="1955962"/>
            <a:ext cx="432048" cy="392918"/>
          </a:xfrm>
          <a:prstGeom prst="roundRect">
            <a:avLst>
              <a:gd name="adj" fmla="val 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TextBox 8">
            <a:extLst>
              <a:ext uri="{FF2B5EF4-FFF2-40B4-BE49-F238E27FC236}">
                <a16:creationId xmlns:a16="http://schemas.microsoft.com/office/drawing/2014/main" id="{FE1C755B-3897-2D43-A047-794CE28C233E}"/>
              </a:ext>
            </a:extLst>
          </p:cNvPr>
          <p:cNvSpPr txBox="1"/>
          <p:nvPr/>
        </p:nvSpPr>
        <p:spPr>
          <a:xfrm>
            <a:off x="5167401" y="784162"/>
            <a:ext cx="1372000" cy="307777"/>
          </a:xfrm>
          <a:prstGeom prst="rect">
            <a:avLst/>
          </a:prstGeom>
          <a:noFill/>
        </p:spPr>
        <p:txBody>
          <a:bodyPr wrap="square" rtlCol="0">
            <a:spAutoFit/>
          </a:bodyPr>
          <a:lstStyle/>
          <a:p>
            <a:r>
              <a:rPr lang="ko-KR" altLang="en-US" sz="1400"/>
              <a:t>회절이 없을 때</a:t>
            </a:r>
            <a:endParaRPr lang="ko-KR" altLang="en-US" sz="1400" dirty="0"/>
          </a:p>
        </p:txBody>
      </p:sp>
      <p:sp>
        <p:nvSpPr>
          <p:cNvPr id="10" name="TextBox 9">
            <a:extLst>
              <a:ext uri="{FF2B5EF4-FFF2-40B4-BE49-F238E27FC236}">
                <a16:creationId xmlns:a16="http://schemas.microsoft.com/office/drawing/2014/main" id="{173E2483-AA7D-2AED-E18F-FC22AA570D2F}"/>
              </a:ext>
            </a:extLst>
          </p:cNvPr>
          <p:cNvSpPr txBox="1"/>
          <p:nvPr/>
        </p:nvSpPr>
        <p:spPr>
          <a:xfrm>
            <a:off x="6512171" y="783103"/>
            <a:ext cx="1372000" cy="307777"/>
          </a:xfrm>
          <a:prstGeom prst="rect">
            <a:avLst/>
          </a:prstGeom>
          <a:noFill/>
        </p:spPr>
        <p:txBody>
          <a:bodyPr wrap="square" rtlCol="0">
            <a:spAutoFit/>
          </a:bodyPr>
          <a:lstStyle/>
          <a:p>
            <a:r>
              <a:rPr lang="ko-KR" altLang="en-US" sz="1400"/>
              <a:t>회절이 있을 때</a:t>
            </a:r>
            <a:endParaRPr lang="ko-KR" altLang="en-US" sz="1400" dirty="0"/>
          </a:p>
        </p:txBody>
      </p:sp>
      <p:pic>
        <p:nvPicPr>
          <p:cNvPr id="1028" name="Picture 4" descr="재독과협 - [칼럼] 빛은 무엇인가? (2) - 빛의 성질에 관하여">
            <a:extLst>
              <a:ext uri="{FF2B5EF4-FFF2-40B4-BE49-F238E27FC236}">
                <a16:creationId xmlns:a16="http://schemas.microsoft.com/office/drawing/2014/main" id="{B338C329-5999-4B56-0695-78DD635320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7641" y="3132377"/>
            <a:ext cx="1737134" cy="14773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CB590C8-3E43-4359-AF83-EBF64E17406E}"/>
              </a:ext>
            </a:extLst>
          </p:cNvPr>
          <p:cNvSpPr txBox="1"/>
          <p:nvPr/>
        </p:nvSpPr>
        <p:spPr>
          <a:xfrm>
            <a:off x="5417072" y="3882332"/>
            <a:ext cx="1530569" cy="646331"/>
          </a:xfrm>
          <a:prstGeom prst="rect">
            <a:avLst/>
          </a:prstGeom>
          <a:noFill/>
        </p:spPr>
        <p:txBody>
          <a:bodyPr wrap="square" rtlCol="0">
            <a:spAutoFit/>
          </a:bodyPr>
          <a:lstStyle/>
          <a:p>
            <a:r>
              <a:rPr lang="ko-KR" altLang="en-US" sz="1200" dirty="0"/>
              <a:t>산란은 주변 입자들과</a:t>
            </a:r>
            <a:r>
              <a:rPr lang="en-US" altLang="ko-KR" sz="1200" dirty="0"/>
              <a:t> </a:t>
            </a:r>
            <a:r>
              <a:rPr lang="ko-KR" altLang="en-US" sz="1200" dirty="0"/>
              <a:t>반응하여 </a:t>
            </a:r>
            <a:endParaRPr lang="en-US" altLang="ko-KR" sz="1200" dirty="0"/>
          </a:p>
          <a:p>
            <a:r>
              <a:rPr lang="ko-KR" altLang="en-US" sz="1200" dirty="0"/>
              <a:t>흩어지는 현상이다</a:t>
            </a:r>
            <a:r>
              <a:rPr lang="en-US" altLang="ko-KR" sz="1200" dirty="0"/>
              <a:t>.</a:t>
            </a:r>
            <a:r>
              <a:rPr lang="ko-KR" altLang="en-US" sz="1200" dirty="0"/>
              <a:t> </a:t>
            </a:r>
          </a:p>
        </p:txBody>
      </p:sp>
      <p:sp>
        <p:nvSpPr>
          <p:cNvPr id="12" name="TextBox 11">
            <a:extLst>
              <a:ext uri="{FF2B5EF4-FFF2-40B4-BE49-F238E27FC236}">
                <a16:creationId xmlns:a16="http://schemas.microsoft.com/office/drawing/2014/main" id="{D8E4E6DC-1B4E-F543-E17B-52F640329341}"/>
              </a:ext>
            </a:extLst>
          </p:cNvPr>
          <p:cNvSpPr txBox="1"/>
          <p:nvPr/>
        </p:nvSpPr>
        <p:spPr>
          <a:xfrm>
            <a:off x="213085" y="3857271"/>
            <a:ext cx="4790964" cy="830997"/>
          </a:xfrm>
          <a:prstGeom prst="rect">
            <a:avLst/>
          </a:prstGeom>
          <a:noFill/>
        </p:spPr>
        <p:txBody>
          <a:bodyPr wrap="square" rtlCol="0">
            <a:spAutoFit/>
          </a:bodyPr>
          <a:lstStyle/>
          <a:p>
            <a:r>
              <a:rPr lang="ko-KR" altLang="en-US" sz="1200" b="1" dirty="0">
                <a:solidFill>
                  <a:srgbClr val="C00000"/>
                </a:solidFill>
              </a:rPr>
              <a:t>주파수가 높으면 </a:t>
            </a:r>
            <a:r>
              <a:rPr lang="en-US" altLang="ko-KR" sz="1200" b="1" dirty="0">
                <a:solidFill>
                  <a:srgbClr val="C00000"/>
                </a:solidFill>
              </a:rPr>
              <a:t>(</a:t>
            </a:r>
            <a:r>
              <a:rPr lang="ko-KR" altLang="en-US" sz="1200" b="1" dirty="0">
                <a:solidFill>
                  <a:srgbClr val="C00000"/>
                </a:solidFill>
              </a:rPr>
              <a:t>파장이 짧아지고</a:t>
            </a:r>
            <a:r>
              <a:rPr lang="en-US" altLang="ko-KR" sz="1200" b="1" dirty="0">
                <a:solidFill>
                  <a:srgbClr val="C00000"/>
                </a:solidFill>
              </a:rPr>
              <a:t>)</a:t>
            </a:r>
            <a:r>
              <a:rPr lang="ko-KR" altLang="en-US" sz="1200" b="1" dirty="0">
                <a:solidFill>
                  <a:srgbClr val="C00000"/>
                </a:solidFill>
              </a:rPr>
              <a:t> 에너지가 높다고 하고 산란이 잘 일어나 멀리 가지 못한다</a:t>
            </a:r>
            <a:r>
              <a:rPr lang="en-US" altLang="ko-KR" sz="1200" b="1" dirty="0">
                <a:solidFill>
                  <a:srgbClr val="C00000"/>
                </a:solidFill>
              </a:rPr>
              <a:t>.</a:t>
            </a:r>
          </a:p>
          <a:p>
            <a:r>
              <a:rPr lang="ko-KR" altLang="en-US" sz="1200" b="1" dirty="0">
                <a:solidFill>
                  <a:srgbClr val="C00000"/>
                </a:solidFill>
              </a:rPr>
              <a:t>주파수가 낮으면 </a:t>
            </a:r>
            <a:r>
              <a:rPr lang="en-US" altLang="ko-KR" sz="1200" b="1" dirty="0">
                <a:solidFill>
                  <a:srgbClr val="C00000"/>
                </a:solidFill>
              </a:rPr>
              <a:t>(</a:t>
            </a:r>
            <a:r>
              <a:rPr lang="ko-KR" altLang="en-US" sz="1200" b="1" dirty="0">
                <a:solidFill>
                  <a:srgbClr val="C00000"/>
                </a:solidFill>
              </a:rPr>
              <a:t>파장이 길어지고</a:t>
            </a:r>
            <a:r>
              <a:rPr lang="en-US" altLang="ko-KR" sz="1200" b="1" dirty="0">
                <a:solidFill>
                  <a:srgbClr val="C00000"/>
                </a:solidFill>
              </a:rPr>
              <a:t>) </a:t>
            </a:r>
            <a:r>
              <a:rPr lang="ko-KR" altLang="en-US" sz="1200" b="1" dirty="0">
                <a:solidFill>
                  <a:srgbClr val="C00000"/>
                </a:solidFill>
              </a:rPr>
              <a:t>에너지는 낮아지는데 그러면 회절이 </a:t>
            </a:r>
            <a:r>
              <a:rPr lang="ko-KR" altLang="en-US" sz="1200" b="1">
                <a:solidFill>
                  <a:srgbClr val="C00000"/>
                </a:solidFill>
              </a:rPr>
              <a:t>잘 일어나 멀리 갈 수 있다</a:t>
            </a:r>
            <a:r>
              <a:rPr lang="en-US" altLang="ko-KR" sz="1200" b="1">
                <a:solidFill>
                  <a:srgbClr val="C00000"/>
                </a:solidFill>
              </a:rPr>
              <a:t>.</a:t>
            </a:r>
            <a:endParaRPr lang="ko-KR" altLang="en-US" sz="1200" b="1" dirty="0">
              <a:solidFill>
                <a:srgbClr val="C00000"/>
              </a:solidFill>
            </a:endParaRPr>
          </a:p>
        </p:txBody>
      </p:sp>
      <p:sp>
        <p:nvSpPr>
          <p:cNvPr id="13" name="TextBox 12">
            <a:extLst>
              <a:ext uri="{FF2B5EF4-FFF2-40B4-BE49-F238E27FC236}">
                <a16:creationId xmlns:a16="http://schemas.microsoft.com/office/drawing/2014/main" id="{A7784798-F24F-E9A1-2E77-A79C4BC06D16}"/>
              </a:ext>
            </a:extLst>
          </p:cNvPr>
          <p:cNvSpPr txBox="1"/>
          <p:nvPr/>
        </p:nvSpPr>
        <p:spPr>
          <a:xfrm>
            <a:off x="6660232" y="5261121"/>
            <a:ext cx="2272247" cy="830997"/>
          </a:xfrm>
          <a:prstGeom prst="rect">
            <a:avLst/>
          </a:prstGeom>
          <a:noFill/>
        </p:spPr>
        <p:txBody>
          <a:bodyPr wrap="square" rtlCol="0">
            <a:spAutoFit/>
          </a:bodyPr>
          <a:lstStyle/>
          <a:p>
            <a:r>
              <a:rPr lang="ko-KR" altLang="en-US" sz="1200" b="1" dirty="0">
                <a:solidFill>
                  <a:schemeClr val="accent3"/>
                </a:solidFill>
              </a:rPr>
              <a:t>생각해 볼 질문</a:t>
            </a:r>
            <a:endParaRPr lang="en-US" altLang="ko-KR" sz="1200" b="1" dirty="0">
              <a:solidFill>
                <a:schemeClr val="accent3"/>
              </a:solidFill>
            </a:endParaRPr>
          </a:p>
          <a:p>
            <a:r>
              <a:rPr lang="en-US" altLang="ko-KR" sz="1200" b="1" dirty="0">
                <a:solidFill>
                  <a:schemeClr val="accent3"/>
                </a:solidFill>
              </a:rPr>
              <a:t> - </a:t>
            </a:r>
            <a:r>
              <a:rPr lang="ko-KR" altLang="en-US" sz="1200" b="1" dirty="0">
                <a:solidFill>
                  <a:schemeClr val="accent3"/>
                </a:solidFill>
              </a:rPr>
              <a:t>하늘이 파란색인 이유는</a:t>
            </a:r>
            <a:r>
              <a:rPr lang="en-US" altLang="ko-KR" sz="1200" b="1" dirty="0">
                <a:solidFill>
                  <a:schemeClr val="accent3"/>
                </a:solidFill>
              </a:rPr>
              <a:t>?</a:t>
            </a:r>
          </a:p>
          <a:p>
            <a:r>
              <a:rPr lang="en-US" altLang="ko-KR" sz="1200" b="1" dirty="0">
                <a:solidFill>
                  <a:schemeClr val="accent3"/>
                </a:solidFill>
              </a:rPr>
              <a:t> - </a:t>
            </a:r>
            <a:r>
              <a:rPr lang="ko-KR" altLang="en-US" sz="1200" b="1" dirty="0">
                <a:solidFill>
                  <a:schemeClr val="accent3"/>
                </a:solidFill>
              </a:rPr>
              <a:t>노을이 지는 저녁에는 하늘</a:t>
            </a:r>
            <a:endParaRPr lang="en-US" altLang="ko-KR" sz="1200" b="1" dirty="0">
              <a:solidFill>
                <a:schemeClr val="accent3"/>
              </a:solidFill>
            </a:endParaRPr>
          </a:p>
          <a:p>
            <a:r>
              <a:rPr lang="en-US" altLang="ko-KR" sz="1200" b="1" dirty="0">
                <a:solidFill>
                  <a:schemeClr val="accent3"/>
                </a:solidFill>
              </a:rPr>
              <a:t>   </a:t>
            </a:r>
            <a:r>
              <a:rPr lang="ko-KR" altLang="en-US" sz="1200" b="1" dirty="0">
                <a:solidFill>
                  <a:schemeClr val="accent3"/>
                </a:solidFill>
              </a:rPr>
              <a:t>의 색이 붉게 되는 이유는</a:t>
            </a:r>
            <a:r>
              <a:rPr lang="en-US" altLang="ko-KR" sz="1200" b="1" dirty="0">
                <a:solidFill>
                  <a:schemeClr val="accent3"/>
                </a:solidFill>
              </a:rPr>
              <a:t>?</a:t>
            </a:r>
            <a:endParaRPr lang="ko-KR" altLang="en-US" sz="1200" b="1" dirty="0">
              <a:solidFill>
                <a:schemeClr val="accent3"/>
              </a:solidFill>
            </a:endParaRPr>
          </a:p>
        </p:txBody>
      </p:sp>
    </p:spTree>
    <p:extLst>
      <p:ext uri="{BB962C8B-B14F-4D97-AF65-F5344CB8AC3E}">
        <p14:creationId xmlns:p14="http://schemas.microsoft.com/office/powerpoint/2010/main" val="2977761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제목 8"/>
          <p:cNvSpPr>
            <a:spLocks noGrp="1"/>
          </p:cNvSpPr>
          <p:nvPr>
            <p:ph type="title" idx="4294967295"/>
          </p:nvPr>
        </p:nvSpPr>
        <p:spPr>
          <a:xfrm>
            <a:off x="0" y="274638"/>
            <a:ext cx="8229600" cy="706437"/>
          </a:xfrm>
        </p:spPr>
        <p:txBody>
          <a:bodyPr>
            <a:normAutofit fontScale="90000"/>
          </a:bodyPr>
          <a:lstStyle/>
          <a:p>
            <a:r>
              <a:rPr lang="en-US" altLang="ko-KR" dirty="0"/>
              <a:t>Occupying Frequency War</a:t>
            </a:r>
            <a:br>
              <a:rPr lang="en-US" altLang="ko-KR" dirty="0"/>
            </a:br>
            <a:r>
              <a:rPr lang="ko-KR" altLang="en-US" dirty="0"/>
              <a:t>주파수 확보 전쟁</a:t>
            </a:r>
          </a:p>
        </p:txBody>
      </p:sp>
      <p:pic>
        <p:nvPicPr>
          <p:cNvPr id="62466" name="Picture 2" descr="http://cfile24.uf.tistory.com/image/226E993D530D973F3A4D6D"/>
          <p:cNvPicPr>
            <a:picLocks noChangeAspect="1" noChangeArrowheads="1"/>
          </p:cNvPicPr>
          <p:nvPr/>
        </p:nvPicPr>
        <p:blipFill>
          <a:blip r:embed="rId2" cstate="print"/>
          <a:srcRect/>
          <a:stretch>
            <a:fillRect/>
          </a:stretch>
        </p:blipFill>
        <p:spPr bwMode="auto">
          <a:xfrm>
            <a:off x="251520" y="2060848"/>
            <a:ext cx="3168352" cy="3168352"/>
          </a:xfrm>
          <a:prstGeom prst="rect">
            <a:avLst/>
          </a:prstGeom>
          <a:noFill/>
        </p:spPr>
      </p:pic>
      <p:pic>
        <p:nvPicPr>
          <p:cNvPr id="11" name="Picture 4" descr="http://www.segye.com/content/image/2013/12/01/20131201002759_0.jpg"/>
          <p:cNvPicPr>
            <a:picLocks noChangeAspect="1" noChangeArrowheads="1"/>
          </p:cNvPicPr>
          <p:nvPr/>
        </p:nvPicPr>
        <p:blipFill>
          <a:blip r:embed="rId3" cstate="print"/>
          <a:srcRect/>
          <a:stretch>
            <a:fillRect/>
          </a:stretch>
        </p:blipFill>
        <p:spPr bwMode="auto">
          <a:xfrm>
            <a:off x="3635896" y="1772816"/>
            <a:ext cx="5189764" cy="3456384"/>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827732" y="261949"/>
            <a:ext cx="7488535" cy="779463"/>
          </a:xfrm>
        </p:spPr>
        <p:txBody>
          <a:bodyPr>
            <a:noAutofit/>
          </a:bodyPr>
          <a:lstStyle/>
          <a:p>
            <a:pPr algn="ctr"/>
            <a:r>
              <a:rPr lang="en-US" altLang="ko-KR" sz="3600" dirty="0"/>
              <a:t>Physics of microwave open </a:t>
            </a:r>
            <a:r>
              <a:rPr lang="ko-KR" altLang="en-US" sz="3600" dirty="0"/>
              <a:t>전자레인지의 물리</a:t>
            </a:r>
          </a:p>
        </p:txBody>
      </p:sp>
      <p:sp>
        <p:nvSpPr>
          <p:cNvPr id="12" name="제목 1"/>
          <p:cNvSpPr txBox="1">
            <a:spLocks/>
          </p:cNvSpPr>
          <p:nvPr/>
        </p:nvSpPr>
        <p:spPr>
          <a:xfrm>
            <a:off x="5220072" y="3440324"/>
            <a:ext cx="3816424" cy="780764"/>
          </a:xfrm>
          <a:prstGeom prst="rect">
            <a:avLst/>
          </a:prstGeom>
        </p:spPr>
        <p:txBody>
          <a:bodyPr vert="horz" lIns="91440" tIns="45720" rIns="91440" bIns="45720" rtlCol="0" anchor="ctr">
            <a:noAutofit/>
          </a:bodyPr>
          <a:lstStyle/>
          <a:p>
            <a:pPr marL="0" marR="0" lvl="0" indent="0" algn="just" defTabSz="914400" rtl="0" eaLnBrk="1" fontAlgn="auto" latinLnBrk="1" hangingPunct="1">
              <a:lnSpc>
                <a:spcPct val="100000"/>
              </a:lnSpc>
              <a:spcBef>
                <a:spcPct val="0"/>
              </a:spcBef>
              <a:spcAft>
                <a:spcPts val="0"/>
              </a:spcAft>
              <a:buClrTx/>
              <a:buSzTx/>
              <a:buFontTx/>
              <a:buNone/>
              <a:tabLst/>
              <a:defRPr/>
            </a:pPr>
            <a:r>
              <a:rPr lang="en-US" altLang="ko-KR" sz="2000" dirty="0">
                <a:latin typeface="+mj-lt"/>
                <a:ea typeface="+mj-ea"/>
                <a:cs typeface="+mj-cs"/>
              </a:rPr>
              <a:t>Q. Why is a wire mesh on the glass door ?</a:t>
            </a:r>
          </a:p>
          <a:p>
            <a:pPr marL="0" marR="0" lvl="0" indent="0" algn="just" defTabSz="914400" rtl="0" eaLnBrk="1" fontAlgn="auto" latinLnBrk="1" hangingPunct="1">
              <a:lnSpc>
                <a:spcPct val="100000"/>
              </a:lnSpc>
              <a:spcBef>
                <a:spcPct val="0"/>
              </a:spcBef>
              <a:spcAft>
                <a:spcPts val="0"/>
              </a:spcAft>
              <a:buClrTx/>
              <a:buSzTx/>
              <a:buFontTx/>
              <a:buNone/>
              <a:tabLst/>
              <a:defRPr/>
            </a:pPr>
            <a:r>
              <a:rPr lang="ko-KR" altLang="en-US" sz="2000" dirty="0">
                <a:latin typeface="+mj-lt"/>
                <a:ea typeface="+mj-ea"/>
                <a:cs typeface="+mj-cs"/>
              </a:rPr>
              <a:t>왜 유리문에는 철망이 씌워 있을까</a:t>
            </a:r>
            <a:r>
              <a:rPr lang="en-US" altLang="ko-KR" sz="2000" dirty="0">
                <a:latin typeface="+mj-lt"/>
                <a:ea typeface="+mj-ea"/>
                <a:cs typeface="+mj-cs"/>
              </a:rPr>
              <a:t>?</a:t>
            </a:r>
            <a:endParaRPr kumimoji="0" lang="ko-KR" alt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3" name="제목 1"/>
          <p:cNvSpPr txBox="1">
            <a:spLocks/>
          </p:cNvSpPr>
          <p:nvPr/>
        </p:nvSpPr>
        <p:spPr>
          <a:xfrm>
            <a:off x="5220072" y="2000164"/>
            <a:ext cx="3816424" cy="780764"/>
          </a:xfrm>
          <a:prstGeom prst="rect">
            <a:avLst/>
          </a:prstGeom>
        </p:spPr>
        <p:txBody>
          <a:bodyPr vert="horz" lIns="91440" tIns="45720" rIns="91440" bIns="45720" rtlCol="0" anchor="ctr">
            <a:noAutofit/>
          </a:bodyPr>
          <a:lstStyle/>
          <a:p>
            <a:pPr marL="0" marR="0" lvl="0" indent="0" algn="just" defTabSz="914400" rtl="0" eaLnBrk="1" fontAlgn="auto" latinLnBrk="1" hangingPunct="1">
              <a:lnSpc>
                <a:spcPct val="100000"/>
              </a:lnSpc>
              <a:spcBef>
                <a:spcPct val="0"/>
              </a:spcBef>
              <a:spcAft>
                <a:spcPts val="0"/>
              </a:spcAft>
              <a:buClrTx/>
              <a:buSzTx/>
              <a:buFontTx/>
              <a:buNone/>
              <a:tabLst/>
              <a:defRPr/>
            </a:pPr>
            <a:r>
              <a:rPr lang="en-US" altLang="ko-KR" sz="2000" dirty="0">
                <a:latin typeface="+mj-lt"/>
                <a:ea typeface="+mj-ea"/>
                <a:cs typeface="+mj-cs"/>
              </a:rPr>
              <a:t>Q. Why are microwaves similar in size ?</a:t>
            </a:r>
          </a:p>
          <a:p>
            <a:pPr marL="0" marR="0" lvl="0" indent="0" algn="just" defTabSz="914400" rtl="0" eaLnBrk="1" fontAlgn="auto" latinLnBrk="1" hangingPunct="1">
              <a:lnSpc>
                <a:spcPct val="100000"/>
              </a:lnSpc>
              <a:spcBef>
                <a:spcPct val="0"/>
              </a:spcBef>
              <a:spcAft>
                <a:spcPts val="0"/>
              </a:spcAft>
              <a:buClrTx/>
              <a:buSzTx/>
              <a:buFontTx/>
              <a:buNone/>
              <a:tabLst/>
              <a:defRPr/>
            </a:pPr>
            <a:r>
              <a:rPr lang="ko-KR" altLang="en-US" sz="2000" dirty="0">
                <a:latin typeface="+mj-lt"/>
                <a:ea typeface="+mj-ea"/>
                <a:cs typeface="+mj-cs"/>
              </a:rPr>
              <a:t>왜 전자레인지의 크기는 다 비슷할까 </a:t>
            </a:r>
            <a:r>
              <a:rPr lang="en-US" altLang="ko-KR" sz="2000" dirty="0">
                <a:latin typeface="+mj-lt"/>
                <a:ea typeface="+mj-ea"/>
                <a:cs typeface="+mj-cs"/>
              </a:rPr>
              <a:t>(</a:t>
            </a:r>
            <a:r>
              <a:rPr lang="ko-KR" altLang="en-US" sz="2000" dirty="0">
                <a:latin typeface="+mj-lt"/>
                <a:ea typeface="+mj-ea"/>
                <a:cs typeface="+mj-cs"/>
              </a:rPr>
              <a:t>가로 </a:t>
            </a:r>
            <a:r>
              <a:rPr lang="en-US" altLang="ko-KR" sz="2000" dirty="0">
                <a:latin typeface="+mj-lt"/>
                <a:ea typeface="+mj-ea"/>
                <a:cs typeface="+mj-cs"/>
              </a:rPr>
              <a:t>~50cm)?</a:t>
            </a:r>
            <a:endParaRPr kumimoji="0" lang="ko-KR" altLang="en-US" sz="2000" b="0" i="0" u="none" strike="noStrike" kern="1200" cap="none" spc="0" normalizeH="0" baseline="0" noProof="0" dirty="0">
              <a:ln>
                <a:noFill/>
              </a:ln>
              <a:solidFill>
                <a:schemeClr val="tx1"/>
              </a:solidFill>
              <a:effectLst/>
              <a:uLnTx/>
              <a:uFillTx/>
              <a:latin typeface="+mj-lt"/>
              <a:ea typeface="+mj-ea"/>
              <a:cs typeface="+mj-cs"/>
            </a:endParaRPr>
          </a:p>
        </p:txBody>
      </p:sp>
      <p:pic>
        <p:nvPicPr>
          <p:cNvPr id="4" name="그림 3">
            <a:extLst>
              <a:ext uri="{FF2B5EF4-FFF2-40B4-BE49-F238E27FC236}">
                <a16:creationId xmlns:a16="http://schemas.microsoft.com/office/drawing/2014/main" id="{4157578F-36C7-23A8-0EFB-9DA85D75B8BE}"/>
              </a:ext>
            </a:extLst>
          </p:cNvPr>
          <p:cNvPicPr>
            <a:picLocks noChangeAspect="1"/>
          </p:cNvPicPr>
          <p:nvPr/>
        </p:nvPicPr>
        <p:blipFill>
          <a:blip r:embed="rId2"/>
          <a:stretch>
            <a:fillRect/>
          </a:stretch>
        </p:blipFill>
        <p:spPr>
          <a:xfrm>
            <a:off x="117092" y="1857973"/>
            <a:ext cx="5188870" cy="2819028"/>
          </a:xfrm>
          <a:prstGeom prst="rect">
            <a:avLst/>
          </a:prstGeom>
        </p:spPr>
      </p:pic>
      <p:sp>
        <p:nvSpPr>
          <p:cNvPr id="3" name="TextBox 2">
            <a:extLst>
              <a:ext uri="{FF2B5EF4-FFF2-40B4-BE49-F238E27FC236}">
                <a16:creationId xmlns:a16="http://schemas.microsoft.com/office/drawing/2014/main" id="{C20691A8-BCAD-3D5B-97DC-30C48711694A}"/>
              </a:ext>
            </a:extLst>
          </p:cNvPr>
          <p:cNvSpPr txBox="1"/>
          <p:nvPr/>
        </p:nvSpPr>
        <p:spPr>
          <a:xfrm>
            <a:off x="97060" y="1076868"/>
            <a:ext cx="3578224" cy="584775"/>
          </a:xfrm>
          <a:prstGeom prst="rect">
            <a:avLst/>
          </a:prstGeom>
          <a:noFill/>
        </p:spPr>
        <p:txBody>
          <a:bodyPr wrap="none" rtlCol="0">
            <a:spAutoFit/>
          </a:bodyPr>
          <a:lstStyle/>
          <a:p>
            <a:r>
              <a:rPr kumimoji="1" lang="en-US" altLang="ko-Kore-KR" sz="3200" dirty="0"/>
              <a:t>Something to think</a:t>
            </a:r>
            <a:endParaRPr kumimoji="1" lang="ko-Kore-KR" altLang="en-US" sz="3200" dirty="0"/>
          </a:p>
        </p:txBody>
      </p:sp>
      <p:pic>
        <p:nvPicPr>
          <p:cNvPr id="6" name="그림 5">
            <a:extLst>
              <a:ext uri="{FF2B5EF4-FFF2-40B4-BE49-F238E27FC236}">
                <a16:creationId xmlns:a16="http://schemas.microsoft.com/office/drawing/2014/main" id="{F6BDCBD4-FB0F-156B-CCCB-9BDC3EA907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799" y="4522640"/>
            <a:ext cx="7772400" cy="2226226"/>
          </a:xfrm>
          <a:prstGeom prst="rect">
            <a:avLst/>
          </a:prstGeom>
        </p:spPr>
      </p:pic>
    </p:spTree>
    <p:extLst>
      <p:ext uri="{BB962C8B-B14F-4D97-AF65-F5344CB8AC3E}">
        <p14:creationId xmlns:p14="http://schemas.microsoft.com/office/powerpoint/2010/main" val="373451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1"/>
          <p:cNvSpPr txBox="1">
            <a:spLocks/>
          </p:cNvSpPr>
          <p:nvPr/>
        </p:nvSpPr>
        <p:spPr>
          <a:xfrm>
            <a:off x="3275856" y="2276872"/>
            <a:ext cx="6768752" cy="780764"/>
          </a:xfrm>
          <a:prstGeom prst="rect">
            <a:avLst/>
          </a:prstGeom>
        </p:spPr>
        <p:txBody>
          <a:bodyPr vert="horz" lIns="91440" tIns="45720" rIns="91440" bIns="45720" rtlCol="0" anchor="ctr">
            <a:noAutofit/>
          </a:bodyPr>
          <a:lstStyle/>
          <a:p>
            <a:pPr marL="0" marR="0" lvl="0" indent="0" algn="just" defTabSz="914400" rtl="0" eaLnBrk="1" fontAlgn="auto" latinLnBrk="1" hangingPunct="1">
              <a:lnSpc>
                <a:spcPct val="100000"/>
              </a:lnSpc>
              <a:spcBef>
                <a:spcPct val="0"/>
              </a:spcBef>
              <a:spcAft>
                <a:spcPts val="0"/>
              </a:spcAft>
              <a:buClrTx/>
              <a:buSzTx/>
              <a:buFontTx/>
              <a:buNone/>
              <a:tabLst/>
              <a:defRPr/>
            </a:pPr>
            <a:r>
              <a:rPr kumimoji="0" lang="en-US" altLang="ko-KR" sz="2000" b="0" i="0" u="none" strike="noStrike" kern="1200" cap="none" spc="0" normalizeH="0" baseline="0" noProof="0" dirty="0">
                <a:ln>
                  <a:noFill/>
                </a:ln>
                <a:solidFill>
                  <a:schemeClr val="tx1"/>
                </a:solidFill>
                <a:effectLst/>
                <a:uLnTx/>
                <a:uFillTx/>
                <a:latin typeface="+mj-lt"/>
                <a:ea typeface="+mj-ea"/>
                <a:cs typeface="+mj-cs"/>
              </a:rPr>
              <a:t>      : </a:t>
            </a:r>
            <a:r>
              <a:rPr kumimoji="0" lang="ko-KR" altLang="en-US" sz="2000" b="0" i="0" u="none" strike="noStrike" kern="1200" cap="none" spc="0" normalizeH="0" baseline="0" noProof="0" dirty="0">
                <a:ln>
                  <a:noFill/>
                </a:ln>
                <a:solidFill>
                  <a:schemeClr val="tx1"/>
                </a:solidFill>
                <a:effectLst/>
                <a:uLnTx/>
                <a:uFillTx/>
                <a:latin typeface="+mj-lt"/>
                <a:ea typeface="+mj-ea"/>
                <a:cs typeface="+mj-cs"/>
              </a:rPr>
              <a:t>물 분자를 진동시키는데 적합한 주파수</a:t>
            </a:r>
          </a:p>
        </p:txBody>
      </p:sp>
      <p:sp>
        <p:nvSpPr>
          <p:cNvPr id="9" name="제목 1"/>
          <p:cNvSpPr txBox="1">
            <a:spLocks/>
          </p:cNvSpPr>
          <p:nvPr/>
        </p:nvSpPr>
        <p:spPr>
          <a:xfrm>
            <a:off x="503548" y="2279033"/>
            <a:ext cx="7776864" cy="780764"/>
          </a:xfrm>
          <a:prstGeom prst="rect">
            <a:avLst/>
          </a:prstGeom>
        </p:spPr>
        <p:txBody>
          <a:bodyPr vert="horz" lIns="91440" tIns="45720" rIns="91440" bIns="45720" rtlCol="0" anchor="ctr">
            <a:noAutofit/>
          </a:bodyPr>
          <a:lstStyle/>
          <a:p>
            <a:pPr marL="0" marR="0" lvl="0" indent="0" algn="just" defTabSz="914400" rtl="0" eaLnBrk="1" fontAlgn="auto" latinLnBrk="1" hangingPunct="1">
              <a:lnSpc>
                <a:spcPct val="100000"/>
              </a:lnSpc>
              <a:spcBef>
                <a:spcPct val="0"/>
              </a:spcBef>
              <a:spcAft>
                <a:spcPts val="0"/>
              </a:spcAft>
              <a:buClrTx/>
              <a:buSzTx/>
              <a:buFontTx/>
              <a:buNone/>
              <a:tabLst/>
              <a:defRPr/>
            </a:pPr>
            <a:r>
              <a:rPr kumimoji="0" lang="en-US" altLang="ko-KR" sz="2000" b="0" i="0" u="none" strike="noStrike" kern="1200" cap="none" spc="0" normalizeH="0" baseline="0" noProof="0" dirty="0">
                <a:ln>
                  <a:noFill/>
                </a:ln>
                <a:solidFill>
                  <a:schemeClr val="tx1"/>
                </a:solidFill>
                <a:effectLst/>
                <a:uLnTx/>
                <a:uFillTx/>
                <a:latin typeface="+mj-lt"/>
                <a:ea typeface="+mj-ea"/>
                <a:cs typeface="+mj-cs"/>
              </a:rPr>
              <a:t>2.45</a:t>
            </a:r>
            <a:r>
              <a:rPr kumimoji="0" lang="en-US" altLang="ko-KR" sz="2000" b="0" i="0" u="none" strike="noStrike" kern="1200" cap="none" spc="0" normalizeH="0" noProof="0" dirty="0">
                <a:ln>
                  <a:noFill/>
                </a:ln>
                <a:solidFill>
                  <a:schemeClr val="tx1"/>
                </a:solidFill>
                <a:effectLst/>
                <a:uLnTx/>
                <a:uFillTx/>
                <a:latin typeface="+mj-lt"/>
                <a:ea typeface="+mj-ea"/>
                <a:cs typeface="+mj-cs"/>
              </a:rPr>
              <a:t> </a:t>
            </a:r>
            <a:r>
              <a:rPr lang="en-US" altLang="ko-KR" sz="2000" dirty="0">
                <a:latin typeface="+mj-lt"/>
                <a:ea typeface="+mj-ea"/>
                <a:cs typeface="+mj-cs"/>
              </a:rPr>
              <a:t>GHz (</a:t>
            </a:r>
            <a:r>
              <a:rPr lang="ko-KR" altLang="en-US" sz="2000" dirty="0">
                <a:latin typeface="+mj-lt"/>
                <a:ea typeface="+mj-ea"/>
                <a:cs typeface="+mj-cs"/>
              </a:rPr>
              <a:t>파장</a:t>
            </a:r>
            <a:r>
              <a:rPr lang="en-US" altLang="ko-KR" sz="2000" dirty="0">
                <a:latin typeface="+mj-lt"/>
                <a:ea typeface="+mj-ea"/>
                <a:cs typeface="+mj-cs"/>
              </a:rPr>
              <a:t> 12.4 cm)</a:t>
            </a:r>
            <a:endParaRPr kumimoji="0" lang="ko-KR" altLang="en-US"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5" name="제목 1"/>
          <p:cNvSpPr txBox="1">
            <a:spLocks/>
          </p:cNvSpPr>
          <p:nvPr/>
        </p:nvSpPr>
        <p:spPr>
          <a:xfrm>
            <a:off x="539552" y="1340768"/>
            <a:ext cx="7704856" cy="780764"/>
          </a:xfrm>
          <a:prstGeom prst="rect">
            <a:avLst/>
          </a:prstGeom>
        </p:spPr>
        <p:txBody>
          <a:bodyPr vert="horz" lIns="91440" tIns="45720" rIns="91440" bIns="45720" rtlCol="0" anchor="ctr">
            <a:noAutofit/>
          </a:bodyPr>
          <a:lstStyle/>
          <a:p>
            <a:pPr algn="just">
              <a:spcBef>
                <a:spcPct val="0"/>
              </a:spcBef>
              <a:defRPr/>
            </a:pPr>
            <a:r>
              <a:rPr lang="en-US" altLang="ko-KR" sz="2000" dirty="0">
                <a:latin typeface="+mj-lt"/>
                <a:ea typeface="+mj-ea"/>
                <a:cs typeface="+mj-cs"/>
              </a:rPr>
              <a:t>Q. </a:t>
            </a:r>
            <a:r>
              <a:rPr lang="en-US" altLang="ko-KR" sz="2000" dirty="0"/>
              <a:t>What electromagnetic waves does a microwave open use ?</a:t>
            </a:r>
          </a:p>
          <a:p>
            <a:pPr marL="0" marR="0" lvl="0" indent="0" algn="just" defTabSz="914400" rtl="0" eaLnBrk="1" fontAlgn="auto" latinLnBrk="1" hangingPunct="1">
              <a:lnSpc>
                <a:spcPct val="100000"/>
              </a:lnSpc>
              <a:spcBef>
                <a:spcPct val="0"/>
              </a:spcBef>
              <a:spcAft>
                <a:spcPts val="0"/>
              </a:spcAft>
              <a:buClrTx/>
              <a:buSzTx/>
              <a:buFontTx/>
              <a:buNone/>
              <a:tabLst/>
              <a:defRPr/>
            </a:pPr>
            <a:r>
              <a:rPr lang="ko-KR" altLang="en-US" sz="2000" dirty="0">
                <a:latin typeface="+mj-lt"/>
                <a:ea typeface="+mj-ea"/>
                <a:cs typeface="+mj-cs"/>
              </a:rPr>
              <a:t>전자레인지가 사용하는 전자기파는</a:t>
            </a:r>
            <a:r>
              <a:rPr lang="en-US" altLang="ko-KR" sz="2000" dirty="0">
                <a:latin typeface="+mj-lt"/>
                <a:ea typeface="+mj-ea"/>
                <a:cs typeface="+mj-cs"/>
              </a:rPr>
              <a:t>?</a:t>
            </a:r>
            <a:endParaRPr kumimoji="0" lang="ko-KR" altLang="en-US" sz="2000" b="0" i="0" u="none" strike="noStrike" kern="1200" cap="none" spc="0" normalizeH="0" baseline="0" noProof="0" dirty="0">
              <a:ln>
                <a:noFill/>
              </a:ln>
              <a:solidFill>
                <a:schemeClr val="tx1"/>
              </a:solidFill>
              <a:effectLst/>
              <a:uLnTx/>
              <a:uFillTx/>
              <a:latin typeface="+mj-lt"/>
              <a:ea typeface="+mj-ea"/>
              <a:cs typeface="+mj-cs"/>
            </a:endParaRPr>
          </a:p>
        </p:txBody>
      </p:sp>
      <p:pic>
        <p:nvPicPr>
          <p:cNvPr id="64514" name="Picture 2" descr="http://www.schoolphysics.co.uk/age16-19/Wave%20properties/Wave%20properties/text/Microwave_ovens/images/1.png"/>
          <p:cNvPicPr>
            <a:picLocks noChangeAspect="1" noChangeArrowheads="1"/>
          </p:cNvPicPr>
          <p:nvPr/>
        </p:nvPicPr>
        <p:blipFill>
          <a:blip r:embed="rId2" cstate="print"/>
          <a:srcRect/>
          <a:stretch>
            <a:fillRect/>
          </a:stretch>
        </p:blipFill>
        <p:spPr bwMode="auto">
          <a:xfrm>
            <a:off x="1547664" y="3429000"/>
            <a:ext cx="5248275" cy="1524000"/>
          </a:xfrm>
          <a:prstGeom prst="rect">
            <a:avLst/>
          </a:prstGeom>
          <a:noFill/>
        </p:spPr>
      </p:pic>
      <p:sp>
        <p:nvSpPr>
          <p:cNvPr id="7" name="제목 1"/>
          <p:cNvSpPr txBox="1">
            <a:spLocks/>
          </p:cNvSpPr>
          <p:nvPr/>
        </p:nvSpPr>
        <p:spPr>
          <a:xfrm>
            <a:off x="827584" y="44624"/>
            <a:ext cx="7488535" cy="779463"/>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r>
              <a:rPr lang="en-US" altLang="ko-KR" sz="3600" dirty="0"/>
              <a:t>Physics of microwave open </a:t>
            </a:r>
            <a:r>
              <a:rPr lang="ko-KR" altLang="en-US" sz="3600" dirty="0"/>
              <a:t>전자레인지의 물리</a:t>
            </a:r>
          </a:p>
        </p:txBody>
      </p:sp>
      <p:sp>
        <p:nvSpPr>
          <p:cNvPr id="3" name="TextBox 2"/>
          <p:cNvSpPr txBox="1"/>
          <p:nvPr/>
        </p:nvSpPr>
        <p:spPr>
          <a:xfrm>
            <a:off x="3779912" y="2924944"/>
            <a:ext cx="5134739" cy="369332"/>
          </a:xfrm>
          <a:prstGeom prst="rect">
            <a:avLst/>
          </a:prstGeom>
          <a:noFill/>
        </p:spPr>
        <p:txBody>
          <a:bodyPr wrap="none" rtlCol="0">
            <a:spAutoFit/>
          </a:bodyPr>
          <a:lstStyle/>
          <a:p>
            <a:r>
              <a:rPr lang="en-US" altLang="ko-KR" dirty="0"/>
              <a:t>Frequency suitable for vibrating water molecules</a:t>
            </a:r>
            <a:endParaRPr lang="ko-KR" altLang="en-US" dirty="0"/>
          </a:p>
        </p:txBody>
      </p:sp>
    </p:spTree>
    <p:extLst>
      <p:ext uri="{BB962C8B-B14F-4D97-AF65-F5344CB8AC3E}">
        <p14:creationId xmlns:p14="http://schemas.microsoft.com/office/powerpoint/2010/main" val="2663813138"/>
      </p:ext>
    </p:extLst>
  </p:cSld>
  <p:clrMapOvr>
    <a:masterClrMapping/>
  </p:clrMapOvr>
</p:sld>
</file>

<file path=ppt/theme/theme1.xml><?xml version="1.0" encoding="utf-8"?>
<a:theme xmlns:a="http://schemas.openxmlformats.org/drawingml/2006/main" name="dmoon_thm">
  <a:themeElements>
    <a:clrScheme name="따뜻한 파란색">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moon_thm" id="{7F16E8F5-FF20-4B62-85ED-FC996402A708}" vid="{2CB8B083-72CA-450F-9F4E-75A4AFA49F6C}"/>
    </a:ext>
  </a:extLst>
</a:theme>
</file>

<file path=docProps/app.xml><?xml version="1.0" encoding="utf-8"?>
<Properties xmlns="http://schemas.openxmlformats.org/officeDocument/2006/extended-properties" xmlns:vt="http://schemas.openxmlformats.org/officeDocument/2006/docPropsVTypes">
  <Template>dmoon_thm</Template>
  <TotalTime>35877</TotalTime>
  <Words>2089</Words>
  <Application>Microsoft Office PowerPoint</Application>
  <PresentationFormat>화면 슬라이드 쇼(4:3)</PresentationFormat>
  <Paragraphs>354</Paragraphs>
  <Slides>50</Slides>
  <Notes>0</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50</vt:i4>
      </vt:variant>
    </vt:vector>
  </HeadingPairs>
  <TitlesOfParts>
    <vt:vector size="59" baseType="lpstr">
      <vt:lpstr>Apple SD 산돌고딕 Neo 일반체</vt:lpstr>
      <vt:lpstr>Optima</vt:lpstr>
      <vt:lpstr>굴림</vt:lpstr>
      <vt:lpstr>Arial</vt:lpstr>
      <vt:lpstr>Arial Black</vt:lpstr>
      <vt:lpstr>Palatino Linotype</vt:lpstr>
      <vt:lpstr>Ravie</vt:lpstr>
      <vt:lpstr>Wingdings</vt:lpstr>
      <vt:lpstr>dmoon_thm</vt:lpstr>
      <vt:lpstr>PowerPoint 프레젠테이션</vt:lpstr>
      <vt:lpstr>PowerPoint 프레젠테이션</vt:lpstr>
      <vt:lpstr>  전자기파electro-magnetic wave다.</vt:lpstr>
      <vt:lpstr>PowerPoint 프레젠테이션</vt:lpstr>
      <vt:lpstr>PowerPoint 프레젠테이션</vt:lpstr>
      <vt:lpstr>PowerPoint 프레젠테이션</vt:lpstr>
      <vt:lpstr>Occupying Frequency War 주파수 확보 전쟁</vt:lpstr>
      <vt:lpstr>Physics of microwave open 전자레인지의 물리</vt:lpstr>
      <vt:lpstr>PowerPoint 프레젠테이션</vt:lpstr>
      <vt:lpstr>PowerPoint 프레젠테이션</vt:lpstr>
      <vt:lpstr>PowerPoint 프레젠테이션</vt:lpstr>
      <vt:lpstr>&lt;전자기파란?&gt; 정리</vt:lpstr>
      <vt:lpstr>Summary : What is microwave ?</vt:lpstr>
      <vt:lpstr>PowerPoint 프레젠테이션</vt:lpstr>
      <vt:lpstr>If you want to create electromagnetic wave ? 전자기파를 만들려면?</vt:lpstr>
      <vt:lpstr>흡수하고 방출하는 빛의 파장은  두 원자궤도 사이의 에너지 차에  의해 결정된다.</vt:lpstr>
      <vt:lpstr>PowerPoint 프레젠테이션</vt:lpstr>
      <vt:lpstr>PowerPoint 프레젠테이션</vt:lpstr>
      <vt:lpstr>흡수하 방출하는 빛의 파장은  두 원자궤도 사이의 에너지 차에  의해 결정된다.</vt:lpstr>
      <vt:lpstr>충돌하는 원자단에서 나오는 빛</vt:lpstr>
      <vt:lpstr>뜨거운 금속에서 나오는 빛</vt:lpstr>
      <vt:lpstr>반도체에서 나오는 빛</vt:lpstr>
      <vt:lpstr>레이저 </vt:lpstr>
      <vt:lpstr>PowerPoint 프레젠테이션</vt:lpstr>
      <vt:lpstr>일반 빛 vs 레이저</vt:lpstr>
      <vt:lpstr>일반 빛의 생성</vt:lpstr>
      <vt:lpstr>레이저의 생성</vt:lpstr>
      <vt:lpstr>빛을 파장별로 분리하는 방법 </vt:lpstr>
      <vt:lpstr>PowerPoint 프레젠테이션</vt:lpstr>
      <vt:lpstr>PowerPoint 프레젠테이션</vt:lpstr>
      <vt:lpstr>&lt;빛 만들기&gt; 정리</vt:lpstr>
      <vt:lpstr>Summary : Creating Light</vt:lpstr>
      <vt:lpstr>PowerPoint 프레젠테이션</vt:lpstr>
      <vt:lpstr>PowerPoint 프레젠테이션</vt:lpstr>
      <vt:lpstr>PowerPoint 프레젠테이션</vt:lpstr>
      <vt:lpstr>색은 두뇌에서 결정된다</vt:lpstr>
      <vt:lpstr>빨강 파장(650 nm)와 초록 파장(530 nm)를 섞으면  노랑 파장(570 nm)이 만들어질까?</vt:lpstr>
      <vt:lpstr>색은 두뇌에서 결정된다</vt:lpstr>
      <vt:lpstr>Color is determined in the brain. 색은 두뇌에서 결정된다</vt:lpstr>
      <vt:lpstr>Creating Yellow light 노란빛 만들기</vt:lpstr>
      <vt:lpstr>디스플레이 화소  Display Resolution</vt:lpstr>
      <vt:lpstr>Q. Why are combination of lights and colors different ? 빛의 혼합과 색의 혼합은 왜 다른가?</vt:lpstr>
      <vt:lpstr>Q. Why are combination of lights and colors different ? 빛의 혼합과 색의 혼합은 왜 다른가?</vt:lpstr>
      <vt:lpstr>PowerPoint 프레젠테이션</vt:lpstr>
      <vt:lpstr>PowerPoint 프레젠테이션</vt:lpstr>
      <vt:lpstr>자연광이 편광을 띠는 경우      - Reflection, absorption, scattering      - 반사, 흡수, 산란 될 때     - Passing polarized plate     - 편광판을 통과할 때  </vt:lpstr>
      <vt:lpstr>PowerPoint 프레젠테이션</vt:lpstr>
      <vt:lpstr>PowerPoint 프레젠테이션</vt:lpstr>
      <vt:lpstr>&lt;색을 속이다&gt; 정리</vt:lpstr>
      <vt:lpstr>Summary : Deceiving light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IKHWANG</dc:creator>
  <cp:lastModifiedBy>dhmoon</cp:lastModifiedBy>
  <cp:revision>1020</cp:revision>
  <cp:lastPrinted>2017-04-26T07:19:56Z</cp:lastPrinted>
  <dcterms:created xsi:type="dcterms:W3CDTF">2014-02-11T08:04:33Z</dcterms:created>
  <dcterms:modified xsi:type="dcterms:W3CDTF">2023-05-23T04:49:16Z</dcterms:modified>
</cp:coreProperties>
</file>